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61" r:id="rId2"/>
  </p:sldIdLst>
  <p:sldSz cx="30243463" cy="42845038"/>
  <p:notesSz cx="6858000" cy="10059988"/>
  <p:defaultTextStyle>
    <a:defPPr>
      <a:defRPr lang="fr-FR"/>
    </a:defPPr>
    <a:lvl1pPr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2087563" indent="-1630363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4175125" indent="-326072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6264275" indent="-489267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8351838" indent="-6523038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82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82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82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82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3156" userDrawn="1">
          <p15:clr>
            <a:srgbClr val="A4A3A4"/>
          </p15:clr>
        </p15:guide>
        <p15:guide id="2" pos="4627" userDrawn="1">
          <p15:clr>
            <a:srgbClr val="A4A3A4"/>
          </p15:clr>
        </p15:guide>
        <p15:guide id="3" orient="horz" pos="21206" userDrawn="1">
          <p15:clr>
            <a:srgbClr val="A4A3A4"/>
          </p15:clr>
        </p15:guide>
        <p15:guide id="4" orient="horz" pos="25742" userDrawn="1">
          <p15:clr>
            <a:srgbClr val="A4A3A4"/>
          </p15:clr>
        </p15:guide>
        <p15:guide id="5" orient="horz" pos="26104" userDrawn="1">
          <p15:clr>
            <a:srgbClr val="A4A3A4"/>
          </p15:clr>
        </p15:guide>
        <p15:guide id="6" orient="horz" pos="2655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0039"/>
    <a:srgbClr val="969696"/>
    <a:srgbClr val="029687"/>
    <a:srgbClr val="F6A723"/>
    <a:srgbClr val="FF9933"/>
    <a:srgbClr val="777777"/>
    <a:srgbClr val="3366FF"/>
    <a:srgbClr val="666699"/>
    <a:srgbClr val="FF5050"/>
    <a:srgbClr val="C75F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9" autoAdjust="0"/>
    <p:restoredTop sz="95110" autoAdjust="0"/>
  </p:normalViewPr>
  <p:slideViewPr>
    <p:cSldViewPr>
      <p:cViewPr>
        <p:scale>
          <a:sx n="270" d="100"/>
          <a:sy n="270" d="100"/>
        </p:scale>
        <p:origin x="144" y="-22184"/>
      </p:cViewPr>
      <p:guideLst>
        <p:guide orient="horz" pos="23156"/>
        <p:guide pos="4627"/>
        <p:guide orient="horz" pos="21206"/>
        <p:guide orient="horz" pos="25742"/>
        <p:guide orient="horz" pos="26104"/>
        <p:guide orient="horz" pos="2655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0213" cy="503238"/>
          </a:xfrm>
          <a:prstGeom prst="rect">
            <a:avLst/>
          </a:prstGeom>
        </p:spPr>
        <p:txBody>
          <a:bodyPr vert="horz" lIns="96562" tIns="48282" rIns="96562" bIns="48282" rtlCol="0"/>
          <a:lstStyle>
            <a:lvl1pPr algn="l" defTabSz="4252299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6200" y="0"/>
            <a:ext cx="2970213" cy="503238"/>
          </a:xfrm>
          <a:prstGeom prst="rect">
            <a:avLst/>
          </a:prstGeom>
        </p:spPr>
        <p:txBody>
          <a:bodyPr vert="horz" lIns="96562" tIns="48282" rIns="96562" bIns="48282" rtlCol="0"/>
          <a:lstStyle>
            <a:lvl1pPr algn="r" defTabSz="4252299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3BA7EF55-F996-4B81-9441-DE83BD3FD412}" type="datetimeFigureOut">
              <a:rPr lang="fr-FR"/>
              <a:pPr>
                <a:defRPr/>
              </a:pPr>
              <a:t>28/06/2018</a:t>
            </a:fld>
            <a:endParaRPr lang="fr-BE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555163"/>
            <a:ext cx="2970213" cy="503237"/>
          </a:xfrm>
          <a:prstGeom prst="rect">
            <a:avLst/>
          </a:prstGeom>
        </p:spPr>
        <p:txBody>
          <a:bodyPr vert="horz" lIns="96562" tIns="48282" rIns="96562" bIns="48282" rtlCol="0" anchor="b"/>
          <a:lstStyle>
            <a:lvl1pPr algn="l" defTabSz="4252299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6200" y="9555163"/>
            <a:ext cx="2970213" cy="503237"/>
          </a:xfrm>
          <a:prstGeom prst="rect">
            <a:avLst/>
          </a:prstGeom>
        </p:spPr>
        <p:txBody>
          <a:bodyPr vert="horz" wrap="square" lIns="96562" tIns="48282" rIns="96562" bIns="48282" numCol="1" anchor="b" anchorCtr="0" compatLnSpc="1">
            <a:prstTxWarp prst="textNoShape">
              <a:avLst/>
            </a:prstTxWarp>
          </a:bodyPr>
          <a:lstStyle>
            <a:lvl1pPr algn="r" defTabSz="4251325" eaLnBrk="1" hangingPunct="1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CC3C1D29-AD1B-4E95-AFFF-60B7C630CEA2}" type="slidenum">
              <a:rPr lang="fr-BE" altLang="en-US"/>
              <a:pPr>
                <a:defRPr/>
              </a:pPr>
              <a:t>‹#›</a:t>
            </a:fld>
            <a:endParaRPr lang="fr-BE" altLang="en-US" dirty="0"/>
          </a:p>
        </p:txBody>
      </p:sp>
    </p:spTree>
    <p:extLst>
      <p:ext uri="{BB962C8B-B14F-4D97-AF65-F5344CB8AC3E}">
        <p14:creationId xmlns:p14="http://schemas.microsoft.com/office/powerpoint/2010/main" val="29501819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png>
</file>

<file path=ppt/media/image21.jpeg>
</file>

<file path=ppt/media/image22.png>
</file>

<file path=ppt/media/image23.jpeg>
</file>

<file path=ppt/media/image24.png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png>
</file>

<file path=ppt/media/image40.tiff>
</file>

<file path=ppt/media/image41.tiff>
</file>

<file path=ppt/media/image42.tiff>
</file>

<file path=ppt/media/image43.png>
</file>

<file path=ppt/media/image44.tiff>
</file>

<file path=ppt/media/image45.tiff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0213" cy="503238"/>
          </a:xfrm>
          <a:prstGeom prst="rect">
            <a:avLst/>
          </a:prstGeom>
        </p:spPr>
        <p:txBody>
          <a:bodyPr vert="horz" lIns="96562" tIns="48282" rIns="96562" bIns="48282" rtlCol="0"/>
          <a:lstStyle>
            <a:lvl1pPr algn="l" defTabSz="4252299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6200" y="0"/>
            <a:ext cx="2970213" cy="503238"/>
          </a:xfrm>
          <a:prstGeom prst="rect">
            <a:avLst/>
          </a:prstGeom>
        </p:spPr>
        <p:txBody>
          <a:bodyPr vert="horz" lIns="96562" tIns="48282" rIns="96562" bIns="48282" rtlCol="0"/>
          <a:lstStyle>
            <a:lvl1pPr algn="r" defTabSz="4252299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8D4995BA-8BE5-4DE7-B286-877D53D05E63}" type="datetimeFigureOut">
              <a:rPr lang="fr-FR"/>
              <a:pPr>
                <a:defRPr/>
              </a:pPr>
              <a:t>28/06/2018</a:t>
            </a:fld>
            <a:endParaRPr lang="fr-BE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098675" y="752475"/>
            <a:ext cx="2660650" cy="3773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562" tIns="48282" rIns="96562" bIns="48282" rtlCol="0" anchor="ctr"/>
          <a:lstStyle/>
          <a:p>
            <a:pPr lvl="0"/>
            <a:endParaRPr lang="fr-BE" noProof="0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778375"/>
            <a:ext cx="5486400" cy="4527550"/>
          </a:xfrm>
          <a:prstGeom prst="rect">
            <a:avLst/>
          </a:prstGeom>
        </p:spPr>
        <p:txBody>
          <a:bodyPr vert="horz" lIns="96562" tIns="48282" rIns="96562" bIns="48282" rtlCol="0">
            <a:normAutofit/>
          </a:bodyPr>
          <a:lstStyle/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BE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555163"/>
            <a:ext cx="2970213" cy="503237"/>
          </a:xfrm>
          <a:prstGeom prst="rect">
            <a:avLst/>
          </a:prstGeom>
        </p:spPr>
        <p:txBody>
          <a:bodyPr vert="horz" lIns="96562" tIns="48282" rIns="96562" bIns="48282" rtlCol="0" anchor="b"/>
          <a:lstStyle>
            <a:lvl1pPr algn="l" defTabSz="4252299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6200" y="9555163"/>
            <a:ext cx="2970213" cy="503237"/>
          </a:xfrm>
          <a:prstGeom prst="rect">
            <a:avLst/>
          </a:prstGeom>
        </p:spPr>
        <p:txBody>
          <a:bodyPr vert="horz" wrap="square" lIns="96562" tIns="48282" rIns="96562" bIns="48282" numCol="1" anchor="b" anchorCtr="0" compatLnSpc="1">
            <a:prstTxWarp prst="textNoShape">
              <a:avLst/>
            </a:prstTxWarp>
          </a:bodyPr>
          <a:lstStyle>
            <a:lvl1pPr algn="r" defTabSz="4251325" eaLnBrk="1" hangingPunct="1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8D8359B8-01E4-49E7-BFA0-6E445A423911}" type="slidenum">
              <a:rPr lang="fr-BE" altLang="en-US"/>
              <a:pPr>
                <a:defRPr/>
              </a:pPr>
              <a:t>‹#›</a:t>
            </a:fld>
            <a:endParaRPr lang="fr-BE" altLang="en-US" dirty="0"/>
          </a:p>
        </p:txBody>
      </p:sp>
    </p:spTree>
    <p:extLst>
      <p:ext uri="{BB962C8B-B14F-4D97-AF65-F5344CB8AC3E}">
        <p14:creationId xmlns:p14="http://schemas.microsoft.com/office/powerpoint/2010/main" val="16056715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5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BE" altLang="en-US" dirty="0" err="1" smtClean="0"/>
              <a:t>www.virtualbox.org</a:t>
            </a:r>
            <a:r>
              <a:rPr lang="fr-BE" altLang="en-US" dirty="0" smtClean="0"/>
              <a:t>[</a:t>
            </a:r>
            <a:endParaRPr lang="fr-BE" dirty="0" smtClean="0"/>
          </a:p>
          <a:p>
            <a:pPr eaLnBrk="1" hangingPunct="1">
              <a:spcBef>
                <a:spcPct val="0"/>
              </a:spcBef>
            </a:pP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r>
              <a:rPr lang="fr-BE" altLang="en-US" dirty="0" err="1" smtClean="0"/>
              <a:t>www.ubuntu.com</a:t>
            </a: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r>
              <a:rPr lang="fr-BE" altLang="en-US" dirty="0" err="1" smtClean="0"/>
              <a:t>www.rstudio.com</a:t>
            </a: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r>
              <a:rPr lang="fr-BE" altLang="en-US" dirty="0" err="1" smtClean="0"/>
              <a:t>www.r-project.org</a:t>
            </a: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r>
              <a:rPr lang="fr-BE" altLang="en-US" dirty="0" err="1" smtClean="0"/>
              <a:t>www.github.com</a:t>
            </a: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r>
              <a:rPr lang="fr-BE" altLang="en-US" dirty="0" err="1" smtClean="0"/>
              <a:t>www.lyx.org</a:t>
            </a: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r>
              <a:rPr lang="fr-BE" altLang="en-US" dirty="0" err="1" smtClean="0"/>
              <a:t>www.python.org</a:t>
            </a: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r>
              <a:rPr lang="fr-BE" altLang="en-US" dirty="0" err="1" smtClean="0"/>
              <a:t>www.jupyter.org</a:t>
            </a: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r>
              <a:rPr lang="fr-BE" altLang="en-US" dirty="0" err="1" smtClean="0"/>
              <a:t>pythonhosted.org</a:t>
            </a:r>
            <a:r>
              <a:rPr lang="fr-BE" altLang="en-US" dirty="0" smtClean="0"/>
              <a:t>/</a:t>
            </a:r>
            <a:r>
              <a:rPr lang="fr-BE" altLang="en-US" dirty="0" err="1" smtClean="0"/>
              <a:t>spyder</a:t>
            </a:r>
            <a:r>
              <a:rPr lang="fr-BE" altLang="en-US" dirty="0" smtClean="0"/>
              <a:t>/</a:t>
            </a:r>
            <a:r>
              <a:rPr lang="fr-BE" altLang="en-US" dirty="0" err="1" smtClean="0"/>
              <a:t>index.htm</a:t>
            </a: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endParaRPr lang="fr-BE" altLang="en-US" dirty="0" smtClean="0"/>
          </a:p>
          <a:p>
            <a:pPr eaLnBrk="1" hangingPunct="1">
              <a:spcBef>
                <a:spcPct val="0"/>
              </a:spcBef>
            </a:pPr>
            <a:endParaRPr lang="fr-BE" altLang="en-US" dirty="0" smtClean="0"/>
          </a:p>
        </p:txBody>
      </p:sp>
      <p:sp>
        <p:nvSpPr>
          <p:cNvPr id="18436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defTabSz="4249738"/>
            <a:fld id="{316DB442-F2BA-4600-A0B5-A08A81765C88}" type="slidenum">
              <a:rPr lang="fr-BE" altLang="en-US" smtClean="0"/>
              <a:pPr defTabSz="4249738"/>
              <a:t>1</a:t>
            </a:fld>
            <a:endParaRPr lang="fr-BE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87226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e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medecine &amp; pharma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9" descr="sciences_microscope_large.jpg"/>
          <p:cNvPicPr>
            <a:picLocks noChangeAspect="1"/>
          </p:cNvPicPr>
          <p:nvPr/>
        </p:nvPicPr>
        <p:blipFill>
          <a:blip r:embed="rId2" cstate="print">
            <a:lum bright="14000"/>
          </a:blip>
          <a:srcRect/>
          <a:stretch>
            <a:fillRect/>
          </a:stretch>
        </p:blipFill>
        <p:spPr bwMode="auto">
          <a:xfrm>
            <a:off x="7524750" y="2382838"/>
            <a:ext cx="22045613" cy="5507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ZoneTexte 8"/>
          <p:cNvSpPr txBox="1"/>
          <p:nvPr/>
        </p:nvSpPr>
        <p:spPr>
          <a:xfrm>
            <a:off x="7434263" y="1985963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de Médecine et Pharmacie</a:t>
            </a:r>
            <a:endParaRPr lang="fr-BE" sz="1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1175" y="37836475"/>
            <a:ext cx="6286500" cy="2749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10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Archite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8" descr="archi_large4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37450" y="2381250"/>
            <a:ext cx="21993225" cy="550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ZoneTexte 12"/>
          <p:cNvSpPr txBox="1"/>
          <p:nvPr/>
        </p:nvSpPr>
        <p:spPr>
          <a:xfrm>
            <a:off x="7434263" y="1985963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84000"/>
                    </a:prst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d’Architecture</a:t>
            </a:r>
          </a:p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84000"/>
                    </a:prst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                                et d’Urbanisme</a:t>
            </a:r>
            <a:endParaRPr lang="fr-BE" sz="11800" dirty="0">
              <a:solidFill>
                <a:schemeClr val="bg1"/>
              </a:solidFill>
              <a:effectLst>
                <a:outerShdw blurRad="139700" dist="38100" dir="2700000" algn="tl" rotWithShape="0">
                  <a:prstClr val="black">
                    <a:alpha val="84000"/>
                  </a:prst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fr-BE" sz="11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46100" y="37769800"/>
            <a:ext cx="6067425" cy="293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17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19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Services génér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8" descr="archi_large4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37450" y="2381250"/>
            <a:ext cx="21993225" cy="550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 descr="Bannièr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64438" y="2365375"/>
            <a:ext cx="21953537" cy="551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17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19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8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4"/>
          <p:cNvSpPr txBox="1">
            <a:spLocks noChangeArrowheads="1"/>
          </p:cNvSpPr>
          <p:nvPr/>
        </p:nvSpPr>
        <p:spPr bwMode="auto">
          <a:xfrm>
            <a:off x="-31750" y="41376600"/>
            <a:ext cx="7372350" cy="1220788"/>
          </a:xfrm>
          <a:prstGeom prst="rect">
            <a:avLst/>
          </a:prstGeom>
          <a:noFill/>
          <a:ln>
            <a:noFill/>
          </a:ln>
          <a:extLst/>
        </p:spPr>
        <p:txBody>
          <a:bodyPr lIns="417508" tIns="208756" rIns="417508" bIns="208756">
            <a:spAutoFit/>
          </a:bodyPr>
          <a:lstStyle>
            <a:lvl1pPr eaLnBrk="0" hangingPunct="0">
              <a:defRPr sz="8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8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8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8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8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175125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175125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175125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175125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fr-FR" sz="5200" b="1" dirty="0" smtClean="0">
                <a:solidFill>
                  <a:srgbClr val="A6A6A6"/>
                </a:solidFill>
              </a:rPr>
              <a:t>Université de Mons</a:t>
            </a:r>
            <a:endParaRPr lang="fr-BE" sz="5200" b="1" dirty="0" smtClean="0">
              <a:solidFill>
                <a:srgbClr val="A6A6A6"/>
              </a:solidFill>
            </a:endParaRPr>
          </a:p>
        </p:txBody>
      </p:sp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itre 10"/>
          <p:cNvSpPr>
            <a:spLocks noGrp="1"/>
          </p:cNvSpPr>
          <p:nvPr>
            <p:ph type="title"/>
          </p:nvPr>
        </p:nvSpPr>
        <p:spPr>
          <a:xfrm>
            <a:off x="1512173" y="4183669"/>
            <a:ext cx="27219117" cy="4672959"/>
          </a:xfrm>
        </p:spPr>
        <p:txBody>
          <a:bodyPr/>
          <a:lstStyle>
            <a:lvl1pPr>
              <a:defRPr sz="11800">
                <a:solidFill>
                  <a:schemeClr val="accent2"/>
                </a:solidFill>
              </a:defRPr>
            </a:lvl1pPr>
          </a:lstStyle>
          <a:p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10" name="Espace réservé du contenu 2"/>
          <p:cNvSpPr>
            <a:spLocks noGrp="1"/>
          </p:cNvSpPr>
          <p:nvPr>
            <p:ph idx="12"/>
          </p:nvPr>
        </p:nvSpPr>
        <p:spPr>
          <a:xfrm>
            <a:off x="1512175" y="9593589"/>
            <a:ext cx="27291127" cy="30547997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6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4875" y="39925625"/>
            <a:ext cx="5603875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itre Polyte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2350" y="38347650"/>
            <a:ext cx="5111750" cy="175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mage 9" descr="étudiante_large.jpg"/>
          <p:cNvPicPr>
            <a:picLocks noChangeAspect="1"/>
          </p:cNvPicPr>
          <p:nvPr/>
        </p:nvPicPr>
        <p:blipFill>
          <a:blip r:embed="rId3" cstate="print">
            <a:lum bright="2000"/>
          </a:blip>
          <a:srcRect/>
          <a:stretch>
            <a:fillRect/>
          </a:stretch>
        </p:blipFill>
        <p:spPr bwMode="auto">
          <a:xfrm>
            <a:off x="7515225" y="2359025"/>
            <a:ext cx="22064663" cy="551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ZoneTexte 19"/>
          <p:cNvSpPr txBox="1"/>
          <p:nvPr/>
        </p:nvSpPr>
        <p:spPr>
          <a:xfrm>
            <a:off x="7434263" y="1985963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Polytechnique</a:t>
            </a:r>
            <a:endParaRPr lang="fr-BE" sz="1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13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14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psycho &amp; sciences éduc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9" descr="passage_long.jpg"/>
          <p:cNvPicPr>
            <a:picLocks noChangeAspect="1"/>
          </p:cNvPicPr>
          <p:nvPr/>
        </p:nvPicPr>
        <p:blipFill>
          <a:blip r:embed="rId2" cstate="print">
            <a:lum bright="6000"/>
          </a:blip>
          <a:srcRect r="22485"/>
          <a:stretch>
            <a:fillRect/>
          </a:stretch>
        </p:blipFill>
        <p:spPr bwMode="auto">
          <a:xfrm>
            <a:off x="7508875" y="2376488"/>
            <a:ext cx="22044025" cy="549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ZoneTexte 22"/>
          <p:cNvSpPr txBox="1"/>
          <p:nvPr/>
        </p:nvSpPr>
        <p:spPr>
          <a:xfrm>
            <a:off x="7434263" y="1963738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de Psychologie </a:t>
            </a:r>
            <a:br>
              <a:rPr lang="fr-FR" sz="1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</a:br>
            <a:r>
              <a:rPr lang="fr-FR" sz="1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et des Sciences de l’Education</a:t>
            </a:r>
            <a:endParaRPr lang="fr-BE" sz="1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mage 9" descr="UMONS_Fac psy et siences educ_small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8325" y="37826950"/>
            <a:ext cx="6142038" cy="272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19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20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itre Sc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10" descr="sciences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24750" y="2365375"/>
            <a:ext cx="22044025" cy="5519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ZoneTexte 13"/>
          <p:cNvSpPr txBox="1"/>
          <p:nvPr/>
        </p:nvSpPr>
        <p:spPr>
          <a:xfrm>
            <a:off x="7434263" y="1985963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des Sciences</a:t>
            </a:r>
            <a:endParaRPr lang="fr-BE" sz="1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03275" y="37801550"/>
            <a:ext cx="5776913" cy="290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19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20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22" descr="fti_eii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39038" y="2379663"/>
            <a:ext cx="22067837" cy="5526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ZoneTexte 16"/>
          <p:cNvSpPr txBox="1"/>
          <p:nvPr/>
        </p:nvSpPr>
        <p:spPr>
          <a:xfrm>
            <a:off x="7434263" y="1985963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/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300" dirty="0"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65000"/>
                    </a:prst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de Traduction </a:t>
            </a:r>
            <a:br>
              <a:rPr lang="fr-FR" sz="11300" dirty="0"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65000"/>
                    </a:prst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</a:br>
            <a:r>
              <a:rPr lang="fr-FR" sz="11300" dirty="0"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65000"/>
                    </a:prst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et d’Interprétation</a:t>
            </a:r>
            <a:endParaRPr lang="fr-BE" sz="11300" dirty="0">
              <a:solidFill>
                <a:schemeClr val="bg1"/>
              </a:solidFill>
              <a:effectLst>
                <a:outerShdw blurRad="127000" dist="38100" dir="2700000" algn="tl" rotWithShape="0">
                  <a:prstClr val="black">
                    <a:alpha val="65000"/>
                  </a:prst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0175" y="37885688"/>
            <a:ext cx="6999288" cy="284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20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21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itre Warocqu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8" descr="warocque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3300" y="37187188"/>
            <a:ext cx="3405188" cy="318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mage 9" descr="warocque_etudiants_large.jpg"/>
          <p:cNvPicPr>
            <a:picLocks noChangeAspect="1"/>
          </p:cNvPicPr>
          <p:nvPr/>
        </p:nvPicPr>
        <p:blipFill>
          <a:blip r:embed="rId3" cstate="print">
            <a:lum bright="8000"/>
          </a:blip>
          <a:srcRect/>
          <a:stretch>
            <a:fillRect/>
          </a:stretch>
        </p:blipFill>
        <p:spPr bwMode="auto">
          <a:xfrm>
            <a:off x="7527925" y="2365375"/>
            <a:ext cx="22034500" cy="551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ZoneTexte 12"/>
          <p:cNvSpPr txBox="1"/>
          <p:nvPr/>
        </p:nvSpPr>
        <p:spPr>
          <a:xfrm>
            <a:off x="7434263" y="1985963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228600" dist="38100" dir="2700000" algn="tl" rotWithShape="0">
                    <a:prstClr val="black">
                      <a:alpha val="69000"/>
                    </a:prst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Warocqué</a:t>
            </a:r>
          </a:p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228600" dist="38100" dir="2700000" algn="tl" rotWithShape="0">
                    <a:prstClr val="black">
                      <a:alpha val="69000"/>
                    </a:prst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   d’Economie et de Gestion</a:t>
            </a:r>
            <a:endParaRPr lang="fr-BE" sz="11800" dirty="0">
              <a:solidFill>
                <a:schemeClr val="bg1"/>
              </a:solidFill>
              <a:effectLst>
                <a:outerShdw blurRad="228600" dist="38100" dir="2700000" algn="tl" rotWithShape="0">
                  <a:prstClr val="black">
                    <a:alpha val="69000"/>
                  </a:prst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17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19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IS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8" descr="sciences du langage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65263" y="37161788"/>
            <a:ext cx="4322762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mage 9" descr="phonétique_analyse_large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19988" y="2376488"/>
            <a:ext cx="22042437" cy="551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ZoneTexte 12"/>
          <p:cNvSpPr txBox="1"/>
          <p:nvPr/>
        </p:nvSpPr>
        <p:spPr>
          <a:xfrm>
            <a:off x="7434263" y="1985963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Institut des Sciences du Langage</a:t>
            </a:r>
            <a:endParaRPr lang="fr-BE" sz="1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17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19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ro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03463" y="37053838"/>
            <a:ext cx="2736850" cy="329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mage 9" descr="sciences_etudiants_large.jpg"/>
          <p:cNvPicPr>
            <a:picLocks noChangeAspect="1"/>
          </p:cNvPicPr>
          <p:nvPr/>
        </p:nvPicPr>
        <p:blipFill>
          <a:blip r:embed="rId3" cstate="print">
            <a:lum bright="14000"/>
          </a:blip>
          <a:srcRect/>
          <a:stretch>
            <a:fillRect/>
          </a:stretch>
        </p:blipFill>
        <p:spPr bwMode="auto">
          <a:xfrm>
            <a:off x="7529513" y="2357438"/>
            <a:ext cx="22050375" cy="551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ZoneTexte 12"/>
          <p:cNvSpPr txBox="1"/>
          <p:nvPr/>
        </p:nvSpPr>
        <p:spPr>
          <a:xfrm>
            <a:off x="7434263" y="1985963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Institut des Sciences Juridiques</a:t>
            </a:r>
            <a:endParaRPr lang="fr-BE" sz="1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17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19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9" descr="shs.jpg"/>
          <p:cNvPicPr>
            <a:picLocks noChangeAspect="1"/>
          </p:cNvPicPr>
          <p:nvPr/>
        </p:nvPicPr>
        <p:blipFill>
          <a:blip r:embed="rId2" cstate="print">
            <a:lum bright="10000"/>
          </a:blip>
          <a:srcRect/>
          <a:stretch>
            <a:fillRect/>
          </a:stretch>
        </p:blipFill>
        <p:spPr bwMode="auto">
          <a:xfrm>
            <a:off x="7529513" y="2393950"/>
            <a:ext cx="22039262" cy="5510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ZoneTexte 16"/>
          <p:cNvSpPr txBox="1"/>
          <p:nvPr/>
        </p:nvSpPr>
        <p:spPr>
          <a:xfrm>
            <a:off x="7434263" y="1985963"/>
            <a:ext cx="22107525" cy="5803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417508" tIns="208756" rIns="417508" bIns="208756">
            <a:normAutofit/>
          </a:bodyPr>
          <a:lstStyle/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203200" dist="38100" dir="2700000" algn="tl" rotWithShape="0">
                    <a:prstClr val="black">
                      <a:alpha val="91000"/>
                    </a:prst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Institut des Sciences </a:t>
            </a:r>
          </a:p>
          <a:p>
            <a:pPr marL="1565656" indent="-1565656" defTabSz="4176431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sz="11800" dirty="0">
                <a:solidFill>
                  <a:schemeClr val="bg1"/>
                </a:solidFill>
                <a:effectLst>
                  <a:outerShdw blurRad="203200" dist="38100" dir="2700000" algn="tl" rotWithShape="0">
                    <a:prstClr val="black">
                      <a:alpha val="91000"/>
                    </a:prstClr>
                  </a:outerShdw>
                </a:effectLst>
                <a:latin typeface="Calibri" pitchFamily="34" charset="0"/>
                <a:ea typeface="Calibri" pitchFamily="34" charset="0"/>
                <a:cs typeface="Times New Roman" pitchFamily="18" charset="0"/>
              </a:rPr>
              <a:t>	Humaines et Sociales</a:t>
            </a:r>
            <a:endParaRPr lang="fr-BE" sz="11800" dirty="0">
              <a:solidFill>
                <a:schemeClr val="bg1"/>
              </a:solidFill>
              <a:effectLst>
                <a:outerShdw blurRad="203200" dist="38100" dir="2700000" algn="tl" rotWithShape="0">
                  <a:prstClr val="black">
                    <a:alpha val="91000"/>
                  </a:prstClr>
                </a:outerShdw>
              </a:effectLst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3913" y="1066800"/>
            <a:ext cx="5602287" cy="2014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03263" y="37931725"/>
            <a:ext cx="5522912" cy="2563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Sous-titre 2"/>
          <p:cNvSpPr>
            <a:spLocks noGrp="1"/>
          </p:cNvSpPr>
          <p:nvPr>
            <p:ph type="subTitle" idx="1"/>
          </p:nvPr>
        </p:nvSpPr>
        <p:spPr>
          <a:xfrm>
            <a:off x="7214327" y="11235599"/>
            <a:ext cx="22493578" cy="1910501"/>
          </a:xfrm>
        </p:spPr>
        <p:txBody>
          <a:bodyPr>
            <a:noAutofit/>
          </a:bodyPr>
          <a:lstStyle>
            <a:lvl1pPr marL="1565656" indent="-1565656" algn="l">
              <a:buNone/>
              <a:defRPr kumimoji="0" lang="fr-BE" sz="10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2087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5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0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7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2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0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Cliquez pour modifier le style des sous-titres du masque</a:t>
            </a:r>
            <a:endParaRPr lang="fr-BE" dirty="0"/>
          </a:p>
        </p:txBody>
      </p:sp>
      <p:sp>
        <p:nvSpPr>
          <p:cNvPr id="20" name="Titre 14"/>
          <p:cNvSpPr>
            <a:spLocks noGrp="1"/>
          </p:cNvSpPr>
          <p:nvPr>
            <p:ph type="title"/>
          </p:nvPr>
        </p:nvSpPr>
        <p:spPr>
          <a:xfrm>
            <a:off x="7214329" y="9397410"/>
            <a:ext cx="22588088" cy="2288010"/>
          </a:xfrm>
        </p:spPr>
        <p:txBody>
          <a:bodyPr>
            <a:noAutofit/>
          </a:bodyPr>
          <a:lstStyle>
            <a:lvl1pPr algn="l">
              <a:defRPr kumimoji="0" lang="fr-BE" sz="1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 smtClean="0"/>
              <a:t>Cliquez pour modifier le style du titre</a:t>
            </a:r>
            <a:endParaRPr lang="fr-BE" dirty="0"/>
          </a:p>
        </p:txBody>
      </p:sp>
      <p:sp>
        <p:nvSpPr>
          <p:cNvPr id="21" name="Espace réservé du contenu 2"/>
          <p:cNvSpPr>
            <a:spLocks noGrp="1"/>
          </p:cNvSpPr>
          <p:nvPr>
            <p:ph idx="12"/>
          </p:nvPr>
        </p:nvSpPr>
        <p:spPr>
          <a:xfrm>
            <a:off x="7145369" y="14606778"/>
            <a:ext cx="22558034" cy="25534808"/>
          </a:xfrm>
        </p:spPr>
        <p:txBody>
          <a:bodyPr>
            <a:normAutofit/>
          </a:bodyPr>
          <a:lstStyle>
            <a:lvl1pPr>
              <a:buFontTx/>
              <a:buNone/>
              <a:defRPr kumimoji="0" lang="fr-FR" sz="74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826322" indent="-826322">
              <a:buClr>
                <a:srgbClr val="00ABCC"/>
              </a:buClr>
              <a:buFont typeface="Wingdings" pitchFamily="2" charset="2"/>
              <a:buChar char="§"/>
              <a:defRPr kumimoji="0" lang="fr-FR" sz="70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2044053" indent="-826322">
              <a:buClr>
                <a:srgbClr val="C44C4C"/>
              </a:buClr>
              <a:buFont typeface="Wingdings" pitchFamily="2" charset="2"/>
              <a:buChar char="§"/>
              <a:defRPr kumimoji="0" lang="fr-FR" sz="6100" b="0" i="0" u="none" strike="noStrike" kern="1200" cap="none" normalizeH="0" baseline="0" dirty="0" smtClean="0">
                <a:ln>
                  <a:noFill/>
                </a:ln>
                <a:solidFill>
                  <a:srgbClr val="454545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3261789" indent="-826322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5200">
                <a:solidFill>
                  <a:srgbClr val="454545"/>
                </a:solidFill>
              </a:defRPr>
            </a:lvl4pPr>
            <a:lvl5pPr marL="4523013" indent="-782828">
              <a:buFont typeface="Wingdings" pitchFamily="2" charset="2"/>
              <a:buChar char="§"/>
              <a:defRPr sz="4400">
                <a:solidFill>
                  <a:srgbClr val="454545"/>
                </a:solidFill>
              </a:defRPr>
            </a:lvl5pPr>
          </a:lstStyle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9" name="Espace réservé du pied de page 1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1512888" y="1716088"/>
            <a:ext cx="27217687" cy="714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508" tIns="208756" rIns="417508" bIns="20875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 smtClean="0"/>
              <a:t>Cliquez pour modifier le style du titre</a:t>
            </a:r>
            <a:endParaRPr lang="fr-BE" altLang="en-US" smtClean="0"/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1512888" y="9996488"/>
            <a:ext cx="27217687" cy="2827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508" tIns="208756" rIns="417508" bIns="2087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 smtClean="0"/>
              <a:t>Cliquez pour modifier les styles du texte du masque</a:t>
            </a:r>
          </a:p>
          <a:p>
            <a:pPr lvl="1"/>
            <a:r>
              <a:rPr lang="fr-FR" altLang="en-US" smtClean="0"/>
              <a:t>Deuxième niveau</a:t>
            </a:r>
          </a:p>
          <a:p>
            <a:pPr lvl="2"/>
            <a:r>
              <a:rPr lang="fr-FR" altLang="en-US" smtClean="0"/>
              <a:t>Troisième niveau</a:t>
            </a:r>
          </a:p>
          <a:p>
            <a:pPr lvl="3"/>
            <a:r>
              <a:rPr lang="fr-FR" altLang="en-US" smtClean="0"/>
              <a:t>Quatrième niveau</a:t>
            </a:r>
          </a:p>
          <a:p>
            <a:pPr lvl="4"/>
            <a:r>
              <a:rPr lang="fr-FR" altLang="en-US" smtClean="0"/>
              <a:t>Cinquième niveau</a:t>
            </a:r>
          </a:p>
        </p:txBody>
      </p:sp>
      <p:pic>
        <p:nvPicPr>
          <p:cNvPr id="1028" name="Picture 2"/>
          <p:cNvPicPr>
            <a:picLocks noChangeAspect="1" noChangeArrowheads="1"/>
          </p:cNvPicPr>
          <p:nvPr/>
        </p:nvPicPr>
        <p:blipFill>
          <a:blip r:embed="rId16" cstate="print"/>
          <a:srcRect l="269" t="20290" r="13968" b="25948"/>
          <a:stretch>
            <a:fillRect/>
          </a:stretch>
        </p:blipFill>
        <p:spPr bwMode="auto">
          <a:xfrm>
            <a:off x="0" y="0"/>
            <a:ext cx="3024346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2"/>
          <p:cNvPicPr>
            <a:picLocks noChangeAspect="1" noChangeArrowheads="1"/>
          </p:cNvPicPr>
          <p:nvPr/>
        </p:nvPicPr>
        <p:blipFill>
          <a:blip r:embed="rId16" cstate="print"/>
          <a:srcRect l="269" t="20290" r="13968" b="25948"/>
          <a:stretch>
            <a:fillRect/>
          </a:stretch>
        </p:blipFill>
        <p:spPr bwMode="auto">
          <a:xfrm>
            <a:off x="0" y="40354250"/>
            <a:ext cx="30243463" cy="249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>
          <a:xfrm>
            <a:off x="7372350" y="41119425"/>
            <a:ext cx="22871113" cy="1725613"/>
          </a:xfrm>
          <a:prstGeom prst="rect">
            <a:avLst/>
          </a:prstGeom>
        </p:spPr>
        <p:txBody>
          <a:bodyPr vert="horz" lIns="417508" tIns="208756" rIns="417508" bIns="208756" rtlCol="0" anchor="ctr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57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63" r:id="rId1"/>
    <p:sldLayoutId id="2147484964" r:id="rId2"/>
    <p:sldLayoutId id="2147484965" r:id="rId3"/>
    <p:sldLayoutId id="2147484966" r:id="rId4"/>
    <p:sldLayoutId id="2147484967" r:id="rId5"/>
    <p:sldLayoutId id="2147484968" r:id="rId6"/>
    <p:sldLayoutId id="2147484969" r:id="rId7"/>
    <p:sldLayoutId id="2147484970" r:id="rId8"/>
    <p:sldLayoutId id="2147484971" r:id="rId9"/>
    <p:sldLayoutId id="2147484972" r:id="rId10"/>
    <p:sldLayoutId id="2147484973" r:id="rId11"/>
    <p:sldLayoutId id="2147484974" r:id="rId12"/>
    <p:sldLayoutId id="2147484975" r:id="rId13"/>
    <p:sldLayoutId id="2147484976" r:id="rId1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fr-BE" sz="20100" b="1" kern="1200" dirty="0">
          <a:solidFill>
            <a:schemeClr val="accent2"/>
          </a:solidFill>
          <a:latin typeface="Calibri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0100" b="1">
          <a:solidFill>
            <a:schemeClr val="accent2"/>
          </a:solidFill>
          <a:latin typeface="Calibri" pitchFamily="34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0100" b="1">
          <a:solidFill>
            <a:schemeClr val="accent2"/>
          </a:solidFill>
          <a:latin typeface="Calibri" pitchFamily="34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0100" b="1">
          <a:solidFill>
            <a:schemeClr val="accent2"/>
          </a:solidFill>
          <a:latin typeface="Calibri" pitchFamily="34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0100" b="1">
          <a:solidFill>
            <a:schemeClr val="accent2"/>
          </a:solidFill>
          <a:latin typeface="Calibri" pitchFamily="34" charset="0"/>
          <a:cs typeface="Arial" charset="0"/>
        </a:defRPr>
      </a:lvl5pPr>
      <a:lvl6pPr marL="2087542" algn="ctr" rtl="0" eaLnBrk="1" fontAlgn="base" hangingPunct="1">
        <a:spcBef>
          <a:spcPct val="0"/>
        </a:spcBef>
        <a:spcAft>
          <a:spcPct val="0"/>
        </a:spcAft>
        <a:defRPr sz="20100" b="1">
          <a:solidFill>
            <a:srgbClr val="C44C4C"/>
          </a:solidFill>
          <a:latin typeface="Calibri" pitchFamily="34" charset="0"/>
          <a:cs typeface="Arial" charset="0"/>
        </a:defRPr>
      </a:lvl6pPr>
      <a:lvl7pPr marL="4175088" algn="ctr" rtl="0" eaLnBrk="1" fontAlgn="base" hangingPunct="1">
        <a:spcBef>
          <a:spcPct val="0"/>
        </a:spcBef>
        <a:spcAft>
          <a:spcPct val="0"/>
        </a:spcAft>
        <a:defRPr sz="20100" b="1">
          <a:solidFill>
            <a:srgbClr val="C44C4C"/>
          </a:solidFill>
          <a:latin typeface="Calibri" pitchFamily="34" charset="0"/>
          <a:cs typeface="Arial" charset="0"/>
        </a:defRPr>
      </a:lvl7pPr>
      <a:lvl8pPr marL="6262630" algn="ctr" rtl="0" eaLnBrk="1" fontAlgn="base" hangingPunct="1">
        <a:spcBef>
          <a:spcPct val="0"/>
        </a:spcBef>
        <a:spcAft>
          <a:spcPct val="0"/>
        </a:spcAft>
        <a:defRPr sz="20100" b="1">
          <a:solidFill>
            <a:srgbClr val="C44C4C"/>
          </a:solidFill>
          <a:latin typeface="Calibri" pitchFamily="34" charset="0"/>
          <a:cs typeface="Arial" charset="0"/>
        </a:defRPr>
      </a:lvl8pPr>
      <a:lvl9pPr marL="8350177" algn="ctr" rtl="0" eaLnBrk="1" fontAlgn="base" hangingPunct="1">
        <a:spcBef>
          <a:spcPct val="0"/>
        </a:spcBef>
        <a:spcAft>
          <a:spcPct val="0"/>
        </a:spcAft>
        <a:defRPr sz="20100" b="1">
          <a:solidFill>
            <a:srgbClr val="C44C4C"/>
          </a:solidFill>
          <a:latin typeface="Calibri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fr-FR" sz="14800" kern="1200" dirty="0">
          <a:solidFill>
            <a:schemeClr val="accent2"/>
          </a:solidFill>
          <a:latin typeface="Calibri" pitchFamily="34" charset="0"/>
          <a:ea typeface="+mn-ea"/>
          <a:cs typeface="Times New Roman" pitchFamily="18" charset="0"/>
        </a:defRPr>
      </a:lvl1pPr>
      <a:lvl2pPr marL="3390900" indent="-130333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fr-FR" sz="10900" kern="1200" dirty="0">
          <a:solidFill>
            <a:schemeClr val="tx1"/>
          </a:solidFill>
          <a:latin typeface="Calibri" pitchFamily="34" charset="0"/>
          <a:ea typeface="+mn-ea"/>
          <a:cs typeface="Arial" pitchFamily="34" charset="0"/>
        </a:defRPr>
      </a:lvl2pPr>
      <a:lvl3pPr marL="5218113" indent="-104298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fr-FR" sz="9200" kern="1200" dirty="0">
          <a:solidFill>
            <a:schemeClr val="tx1"/>
          </a:solidFill>
          <a:latin typeface="Calibri" pitchFamily="34" charset="0"/>
          <a:ea typeface="+mn-ea"/>
          <a:cs typeface="Arial" pitchFamily="34" charset="0"/>
        </a:defRPr>
      </a:lvl3pPr>
      <a:lvl4pPr marL="7305675" indent="-104298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fr-BE" sz="9200" kern="1200" dirty="0">
          <a:solidFill>
            <a:schemeClr val="tx1"/>
          </a:solidFill>
          <a:latin typeface="+mn-lt"/>
          <a:ea typeface="+mn-ea"/>
          <a:cs typeface="Arial" charset="0"/>
        </a:defRPr>
      </a:lvl4pPr>
      <a:lvl5pPr marL="9393238" indent="-104298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lang="fr-BE" sz="2000" kern="1200" dirty="0">
          <a:solidFill>
            <a:schemeClr val="tx1"/>
          </a:solidFill>
          <a:latin typeface="+mn-lt"/>
          <a:ea typeface="+mn-ea"/>
          <a:cs typeface="Arial" charset="0"/>
        </a:defRPr>
      </a:lvl5pPr>
      <a:lvl6pPr marL="11481490" indent="-1043771" algn="l" defTabSz="4175088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569036" indent="-1043771" algn="l" defTabSz="4175088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6578" indent="-1043771" algn="l" defTabSz="4175088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4120" indent="-1043771" algn="l" defTabSz="4175088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1750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542" algn="l" defTabSz="41750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175088" algn="l" defTabSz="41750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262630" algn="l" defTabSz="41750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350177" algn="l" defTabSz="41750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7719" algn="l" defTabSz="41750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5261" algn="l" defTabSz="41750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2807" algn="l" defTabSz="41750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0349" algn="l" defTabSz="41750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tiff"/><Relationship Id="rId20" Type="http://schemas.openxmlformats.org/officeDocument/2006/relationships/image" Target="../media/image40.tiff"/><Relationship Id="rId21" Type="http://schemas.openxmlformats.org/officeDocument/2006/relationships/image" Target="../media/image41.tiff"/><Relationship Id="rId22" Type="http://schemas.openxmlformats.org/officeDocument/2006/relationships/image" Target="../media/image42.tiff"/><Relationship Id="rId23" Type="http://schemas.openxmlformats.org/officeDocument/2006/relationships/hyperlink" Target="http://biodatascience-course.sciviews.org/" TargetMode="External"/><Relationship Id="rId24" Type="http://schemas.openxmlformats.org/officeDocument/2006/relationships/hyperlink" Target="https://doi.org/10.1111/j.1751-5823.2001.tb00477.x" TargetMode="External"/><Relationship Id="rId25" Type="http://schemas.openxmlformats.org/officeDocument/2006/relationships/hyperlink" Target="https://doi.org/10.1038/533452a" TargetMode="External"/><Relationship Id="rId26" Type="http://schemas.openxmlformats.org/officeDocument/2006/relationships/image" Target="../media/image43.png"/><Relationship Id="rId27" Type="http://schemas.openxmlformats.org/officeDocument/2006/relationships/image" Target="../media/image44.tiff"/><Relationship Id="rId28" Type="http://schemas.openxmlformats.org/officeDocument/2006/relationships/image" Target="../media/image45.tiff"/><Relationship Id="rId10" Type="http://schemas.openxmlformats.org/officeDocument/2006/relationships/image" Target="../media/image30.tiff"/><Relationship Id="rId11" Type="http://schemas.openxmlformats.org/officeDocument/2006/relationships/image" Target="../media/image31.tiff"/><Relationship Id="rId12" Type="http://schemas.openxmlformats.org/officeDocument/2006/relationships/image" Target="../media/image32.tiff"/><Relationship Id="rId13" Type="http://schemas.openxmlformats.org/officeDocument/2006/relationships/image" Target="../media/image33.tiff"/><Relationship Id="rId14" Type="http://schemas.openxmlformats.org/officeDocument/2006/relationships/image" Target="../media/image34.tiff"/><Relationship Id="rId15" Type="http://schemas.openxmlformats.org/officeDocument/2006/relationships/image" Target="../media/image35.tiff"/><Relationship Id="rId16" Type="http://schemas.openxmlformats.org/officeDocument/2006/relationships/image" Target="../media/image36.tiff"/><Relationship Id="rId17" Type="http://schemas.openxmlformats.org/officeDocument/2006/relationships/image" Target="../media/image37.tiff"/><Relationship Id="rId18" Type="http://schemas.openxmlformats.org/officeDocument/2006/relationships/image" Target="../media/image38.tiff"/><Relationship Id="rId19" Type="http://schemas.openxmlformats.org/officeDocument/2006/relationships/image" Target="../media/image39.tiff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Relationship Id="rId4" Type="http://schemas.openxmlformats.org/officeDocument/2006/relationships/image" Target="../media/image25.emf"/><Relationship Id="rId5" Type="http://schemas.openxmlformats.org/officeDocument/2006/relationships/image" Target="../media/image26.tiff"/><Relationship Id="rId6" Type="http://schemas.openxmlformats.org/officeDocument/2006/relationships/image" Target="../media/image27.tiff"/><Relationship Id="rId7" Type="http://schemas.openxmlformats.org/officeDocument/2006/relationships/hyperlink" Target="https://github.com/SciViews" TargetMode="External"/><Relationship Id="rId8" Type="http://schemas.openxmlformats.org/officeDocument/2006/relationships/image" Target="../media/image2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981" y="40216607"/>
            <a:ext cx="30243463" cy="22029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6389" name="Rectangle 5"/>
          <p:cNvSpPr>
            <a:spLocks noChangeArrowheads="1"/>
          </p:cNvSpPr>
          <p:nvPr/>
        </p:nvSpPr>
        <p:spPr bwMode="auto">
          <a:xfrm>
            <a:off x="0" y="-449263"/>
            <a:ext cx="184150" cy="1355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eaLnBrk="1" hangingPunct="1"/>
            <a:endParaRPr lang="fr-BE" altLang="en-US" dirty="0"/>
          </a:p>
        </p:txBody>
      </p:sp>
      <p:sp>
        <p:nvSpPr>
          <p:cNvPr id="16390" name="Rectangle 9"/>
          <p:cNvSpPr>
            <a:spLocks noChangeArrowheads="1"/>
          </p:cNvSpPr>
          <p:nvPr/>
        </p:nvSpPr>
        <p:spPr bwMode="auto">
          <a:xfrm>
            <a:off x="0" y="-677863"/>
            <a:ext cx="184150" cy="1355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eaLnBrk="1" hangingPunct="1"/>
            <a:endParaRPr lang="fr-BE" altLang="en-US" dirty="0"/>
          </a:p>
        </p:txBody>
      </p:sp>
      <p:sp>
        <p:nvSpPr>
          <p:cNvPr id="16392" name="Rectangle 13"/>
          <p:cNvSpPr>
            <a:spLocks noChangeArrowheads="1"/>
          </p:cNvSpPr>
          <p:nvPr/>
        </p:nvSpPr>
        <p:spPr bwMode="auto">
          <a:xfrm>
            <a:off x="0" y="-449263"/>
            <a:ext cx="184150" cy="1355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eaLnBrk="1" hangingPunct="1"/>
            <a:endParaRPr lang="fr-BE" altLang="en-US" dirty="0"/>
          </a:p>
        </p:txBody>
      </p:sp>
      <p:pic>
        <p:nvPicPr>
          <p:cNvPr id="2" name="Picture 1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2286" y="756223"/>
            <a:ext cx="4111931" cy="1475101"/>
          </a:xfrm>
          <a:prstGeom prst="rect">
            <a:avLst/>
          </a:prstGeom>
          <a:ln w="19050">
            <a:noFill/>
          </a:ln>
          <a:effectLst/>
          <a:extLst/>
        </p:spPr>
      </p:pic>
      <p:sp>
        <p:nvSpPr>
          <p:cNvPr id="233" name="Rectangle 1"/>
          <p:cNvSpPr>
            <a:spLocks noChangeArrowheads="1"/>
          </p:cNvSpPr>
          <p:nvPr/>
        </p:nvSpPr>
        <p:spPr bwMode="auto">
          <a:xfrm>
            <a:off x="320080" y="1521543"/>
            <a:ext cx="29405262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defTabSz="914400" eaLnBrk="1" hangingPunct="1"/>
            <a:r>
              <a:rPr lang="en-US" altLang="en-US" sz="5400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Introduction de nouveaux </a:t>
            </a:r>
            <a:r>
              <a:rPr lang="en-US" altLang="en-US" sz="5400" b="1" dirty="0" err="1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outils</a:t>
            </a:r>
            <a:r>
              <a:rPr lang="en-US" altLang="en-US" sz="5400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(</a:t>
            </a:r>
            <a:r>
              <a:rPr lang="en-US" altLang="en-US" sz="5400" b="1" dirty="0" err="1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learnr</a:t>
            </a:r>
            <a:r>
              <a:rPr lang="en-US" altLang="en-US" sz="5400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, </a:t>
            </a:r>
            <a:r>
              <a:rPr lang="en-US" altLang="en-US" sz="5400" b="1" dirty="0" err="1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Github</a:t>
            </a:r>
            <a:r>
              <a:rPr lang="en-US" altLang="en-US" sz="5400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classroom</a:t>
            </a:r>
            <a:r>
              <a:rPr lang="en-US" altLang="en-US" sz="5400" b="1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, . </a:t>
            </a:r>
            <a:r>
              <a:rPr lang="en-US" altLang="en-US" sz="5400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 . ) </a:t>
            </a:r>
            <a:endParaRPr lang="en-US" altLang="en-US" sz="5400" b="1" dirty="0" smtClean="0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  <a:p>
            <a:pPr algn="ctr" defTabSz="914400" eaLnBrk="1" hangingPunct="1"/>
            <a:r>
              <a:rPr lang="en-US" altLang="en-US" sz="5400" b="1" dirty="0" err="1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dans</a:t>
            </a:r>
            <a:r>
              <a:rPr lang="en-US" altLang="en-US" sz="5400" b="1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les </a:t>
            </a:r>
            <a:r>
              <a:rPr lang="en-US" altLang="en-US" sz="5400" b="1" dirty="0" err="1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cours</a:t>
            </a:r>
            <a:r>
              <a:rPr lang="en-US" altLang="en-US" sz="5400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de Science des </a:t>
            </a:r>
            <a:r>
              <a:rPr lang="en-US" altLang="en-US" sz="5400" b="1" dirty="0" err="1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Données</a:t>
            </a:r>
            <a:r>
              <a:rPr lang="en-US" altLang="en-US" sz="5400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altLang="en-US" sz="5400" b="1" dirty="0" err="1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en</a:t>
            </a:r>
            <a:r>
              <a:rPr lang="en-US" altLang="en-US" sz="5400" b="1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altLang="en-US" sz="5400" b="1" dirty="0" err="1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Biologie</a:t>
            </a:r>
            <a:endParaRPr lang="en-US" altLang="en-US" sz="5400" b="1" dirty="0" smtClean="0">
              <a:solidFill>
                <a:schemeClr val="accent1"/>
              </a:solidFill>
              <a:latin typeface="Cambria" panose="020405030504060302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fr-BE" sz="4000" u="sng" dirty="0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G.  </a:t>
            </a:r>
            <a:r>
              <a:rPr lang="fr-BE" sz="4000" u="sng" dirty="0" err="1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Engels</a:t>
            </a:r>
            <a:r>
              <a:rPr lang="fr-BE" sz="4000" u="sng" baseline="30000" dirty="0" err="1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fr-BE" sz="4000" dirty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4000" dirty="0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&amp; Ph. </a:t>
            </a:r>
            <a:r>
              <a:rPr lang="fr-BE" sz="4000" dirty="0" err="1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Grosjean</a:t>
            </a:r>
            <a:r>
              <a:rPr lang="fr-BE" sz="4000" baseline="30000" dirty="0" err="1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fr-BE" sz="2000" dirty="0" smtClean="0"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en-US" sz="2400" i="1" baseline="30000" dirty="0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i="1" dirty="0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i="1" dirty="0" smtClean="0"/>
              <a:t>Service </a:t>
            </a:r>
            <a:r>
              <a:rPr lang="en-US" sz="2400" i="1" dirty="0" err="1"/>
              <a:t>d'Écologie</a:t>
            </a:r>
            <a:r>
              <a:rPr lang="en-US" sz="2400" i="1" dirty="0"/>
              <a:t> </a:t>
            </a:r>
            <a:r>
              <a:rPr lang="en-US" sz="2400" i="1" dirty="0" err="1"/>
              <a:t>Numérique</a:t>
            </a:r>
            <a:r>
              <a:rPr lang="en-US" sz="2400" i="1" dirty="0"/>
              <a:t> des </a:t>
            </a:r>
            <a:r>
              <a:rPr lang="en-US" sz="2400" i="1" dirty="0" err="1"/>
              <a:t>Milieux</a:t>
            </a:r>
            <a:r>
              <a:rPr lang="en-US" sz="2400" i="1" dirty="0"/>
              <a:t> </a:t>
            </a:r>
            <a:r>
              <a:rPr lang="en-US" sz="2400" i="1" dirty="0" err="1"/>
              <a:t>Aquatiques</a:t>
            </a:r>
            <a:r>
              <a:rPr lang="en-US" sz="2400" i="1" dirty="0"/>
              <a:t> </a:t>
            </a:r>
            <a:r>
              <a:rPr lang="en-US" sz="2400" i="1" dirty="0" smtClean="0"/>
              <a:t>, </a:t>
            </a:r>
            <a:r>
              <a:rPr lang="en-US" sz="2400" i="1" dirty="0" err="1" smtClean="0"/>
              <a:t>Institut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Complexys</a:t>
            </a:r>
            <a:r>
              <a:rPr lang="en-US" sz="2400" i="1" dirty="0" smtClean="0"/>
              <a:t> et Biosciences, </a:t>
            </a:r>
            <a:r>
              <a:rPr lang="en-US" sz="2400" i="1" dirty="0" err="1" smtClean="0"/>
              <a:t>Université</a:t>
            </a:r>
            <a:r>
              <a:rPr lang="en-US" sz="2400" i="1" dirty="0" smtClean="0"/>
              <a:t> de Mons (UMONS)</a:t>
            </a:r>
            <a:r>
              <a:rPr lang="en-US" sz="2400" i="1" dirty="0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 algn="ctr">
              <a:spcAft>
                <a:spcPts val="800"/>
              </a:spcAft>
            </a:pPr>
            <a:r>
              <a:rPr lang="en-US" sz="2400" i="1" dirty="0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23 Place du </a:t>
            </a:r>
            <a:r>
              <a:rPr lang="en-US" sz="2400" i="1" dirty="0" err="1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Parc</a:t>
            </a:r>
            <a:r>
              <a:rPr lang="en-US" sz="2400" i="1" dirty="0" smtClean="0"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7000 Mons, Belgium</a:t>
            </a:r>
          </a:p>
          <a:p>
            <a:pPr algn="ctr">
              <a:spcAft>
                <a:spcPts val="800"/>
              </a:spcAft>
            </a:pPr>
            <a:r>
              <a:rPr lang="en-US" sz="2400" dirty="0" err="1" smtClean="0"/>
              <a:t>guyliann.engels@umons.ac.be</a:t>
            </a:r>
            <a:endParaRPr lang="fr-BE" sz="2400" dirty="0" smtClean="0">
              <a:latin typeface="Cambria" panose="0204050305040603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9674942" y="4271667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759" y="2484415"/>
            <a:ext cx="3274983" cy="3020391"/>
          </a:xfrm>
          <a:prstGeom prst="rect">
            <a:avLst/>
          </a:prstGeom>
        </p:spPr>
      </p:pic>
      <p:sp>
        <p:nvSpPr>
          <p:cNvPr id="65" name="ZoneTexte 64"/>
          <p:cNvSpPr txBox="1"/>
          <p:nvPr/>
        </p:nvSpPr>
        <p:spPr>
          <a:xfrm>
            <a:off x="8646695" y="5940799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81" name="Image 8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61223" y="16888359"/>
            <a:ext cx="1603535" cy="1856091"/>
          </a:xfrm>
          <a:prstGeom prst="rect">
            <a:avLst/>
          </a:prstGeom>
        </p:spPr>
      </p:pic>
      <p:pic>
        <p:nvPicPr>
          <p:cNvPr id="82" name="Image 8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624" y="34671991"/>
            <a:ext cx="1798714" cy="2082011"/>
          </a:xfrm>
          <a:prstGeom prst="rect">
            <a:avLst/>
          </a:prstGeom>
        </p:spPr>
      </p:pic>
      <p:sp>
        <p:nvSpPr>
          <p:cNvPr id="597" name="Rectangle à coins arrondis 596"/>
          <p:cNvSpPr/>
          <p:nvPr/>
        </p:nvSpPr>
        <p:spPr>
          <a:xfrm>
            <a:off x="460557" y="39584808"/>
            <a:ext cx="14663156" cy="989290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98" name="Rectangle 16"/>
          <p:cNvSpPr>
            <a:spLocks noChangeArrowheads="1"/>
          </p:cNvSpPr>
          <p:nvPr/>
        </p:nvSpPr>
        <p:spPr bwMode="auto">
          <a:xfrm>
            <a:off x="992323" y="5752407"/>
            <a:ext cx="394166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4400" b="1" i="1" dirty="0" smtClean="0">
                <a:solidFill>
                  <a:schemeClr val="accent2"/>
                </a:solidFill>
                <a:latin typeface="Cambria" pitchFamily="18" charset="0"/>
              </a:rPr>
              <a:t> </a:t>
            </a:r>
            <a:r>
              <a:rPr lang="en-US" altLang="en-US" sz="48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Introduction</a:t>
            </a:r>
            <a:r>
              <a:rPr lang="en-US" altLang="en-US" sz="40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 </a:t>
            </a:r>
            <a:endParaRPr lang="fr-FR" altLang="en-US" sz="4000" b="1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</a:endParaRPr>
          </a:p>
        </p:txBody>
      </p:sp>
      <p:sp>
        <p:nvSpPr>
          <p:cNvPr id="601" name="Rectangle 16"/>
          <p:cNvSpPr>
            <a:spLocks noChangeArrowheads="1"/>
          </p:cNvSpPr>
          <p:nvPr/>
        </p:nvSpPr>
        <p:spPr bwMode="auto">
          <a:xfrm>
            <a:off x="2865934" y="26795276"/>
            <a:ext cx="5847085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4400" b="1" i="1" dirty="0" smtClean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altLang="en-US" sz="4400" b="1" dirty="0" err="1" smtClean="0">
                <a:solidFill>
                  <a:srgbClr val="A70039"/>
                </a:solidFill>
                <a:latin typeface="Helvetica" charset="0"/>
                <a:ea typeface="Helvetica" charset="0"/>
                <a:cs typeface="Helvetica" charset="0"/>
              </a:rPr>
              <a:t>Identité</a:t>
            </a:r>
            <a:r>
              <a:rPr lang="en-US" altLang="en-US" sz="4400" b="1" dirty="0" smtClean="0">
                <a:solidFill>
                  <a:srgbClr val="A70039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altLang="en-US" sz="4400" b="1" dirty="0" err="1" smtClean="0">
                <a:solidFill>
                  <a:srgbClr val="A7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SciViews</a:t>
            </a:r>
            <a:r>
              <a:rPr lang="en-US" altLang="en-US" sz="4400" b="1" dirty="0" smtClean="0">
                <a:solidFill>
                  <a:srgbClr val="A7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</a:t>
            </a:r>
            <a:endParaRPr lang="fr-FR" altLang="en-US" sz="4400" b="1" dirty="0">
              <a:solidFill>
                <a:srgbClr val="A700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02" name="ZoneTexte 601"/>
          <p:cNvSpPr txBox="1"/>
          <p:nvPr/>
        </p:nvSpPr>
        <p:spPr>
          <a:xfrm>
            <a:off x="429710" y="39568535"/>
            <a:ext cx="14427957" cy="114957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just" defTabSz="914400"/>
            <a:r>
              <a:rPr kumimoji="0" lang="fr-FR" sz="28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	L’ensemble</a:t>
            </a:r>
            <a:r>
              <a:rPr kumimoji="0" lang="fr-FR" sz="28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des outils proposés est en </a:t>
            </a:r>
            <a:r>
              <a:rPr lang="fr-FR" sz="2800" noProof="0" dirty="0" smtClean="0">
                <a:latin typeface="Helvetica" charset="0"/>
                <a:ea typeface="Helvetica" charset="0"/>
                <a:cs typeface="Helvetica" charset="0"/>
              </a:rPr>
              <a:t>cours </a:t>
            </a:r>
            <a:r>
              <a:rPr lang="fr-FR" sz="2800" noProof="0" dirty="0" smtClean="0">
                <a:latin typeface="Helvetica" charset="0"/>
                <a:ea typeface="Helvetica" charset="0"/>
                <a:cs typeface="Helvetica" charset="0"/>
              </a:rPr>
              <a:t>d’élaboration et </a:t>
            </a:r>
            <a:r>
              <a:rPr lang="fr-FR" sz="2800" noProof="0" dirty="0" smtClean="0">
                <a:latin typeface="Helvetica" charset="0"/>
                <a:ea typeface="Helvetica" charset="0"/>
                <a:cs typeface="Helvetica" charset="0"/>
              </a:rPr>
              <a:t>en continuelle </a:t>
            </a:r>
            <a:r>
              <a:rPr lang="fr-FR" sz="2800" dirty="0" err="1" smtClean="0">
                <a:latin typeface="Helvetica" charset="0"/>
                <a:ea typeface="Helvetica" charset="0"/>
                <a:cs typeface="Helvetica" charset="0"/>
              </a:rPr>
              <a:t>é</a:t>
            </a:r>
            <a:r>
              <a:rPr lang="fr-FR" sz="2800" noProof="0" dirty="0" err="1" smtClean="0">
                <a:latin typeface="Helvetica" charset="0"/>
                <a:ea typeface="Helvetica" charset="0"/>
                <a:cs typeface="Helvetica" charset="0"/>
              </a:rPr>
              <a:t>volution</a:t>
            </a:r>
            <a:r>
              <a:rPr lang="fr-FR" sz="2800" noProof="0" dirty="0" smtClean="0">
                <a:latin typeface="Helvetica" charset="0"/>
                <a:ea typeface="Helvetica" charset="0"/>
                <a:cs typeface="Helvetica" charset="0"/>
              </a:rPr>
              <a:t>.  Ils sont distribués sur CRAN &amp; sur GitHub : 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  <a:hlinkClick r:id="rId7"/>
              </a:rPr>
              <a:t>https</a:t>
            </a:r>
            <a:r>
              <a:rPr lang="fr-FR" sz="2800" dirty="0">
                <a:latin typeface="Helvetica" charset="0"/>
                <a:ea typeface="Helvetica" charset="0"/>
                <a:cs typeface="Helvetica" charset="0"/>
                <a:hlinkClick r:id="rId7"/>
              </a:rPr>
              <a:t>://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  <a:hlinkClick r:id="rId7"/>
              </a:rPr>
              <a:t>github.com/SciViews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</a:rPr>
              <a:t> </a:t>
            </a:r>
          </a:p>
        </p:txBody>
      </p:sp>
      <p:sp>
        <p:nvSpPr>
          <p:cNvPr id="99" name="ZoneTexte 98"/>
          <p:cNvSpPr txBox="1"/>
          <p:nvPr/>
        </p:nvSpPr>
        <p:spPr>
          <a:xfrm>
            <a:off x="27444342" y="2756428"/>
            <a:ext cx="19589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ADD </a:t>
            </a:r>
            <a:r>
              <a:rPr kumimoji="0" lang="fr-FR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picture</a:t>
            </a: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00" name="ZoneTexte 99"/>
          <p:cNvSpPr txBox="1"/>
          <p:nvPr/>
        </p:nvSpPr>
        <p:spPr>
          <a:xfrm>
            <a:off x="4953378" y="30122292"/>
            <a:ext cx="4668445" cy="1693665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32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Recherche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</a:t>
            </a:r>
          </a:p>
          <a:p>
            <a:pPr marL="342900" marR="0" indent="-34290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reproductible </a:t>
            </a:r>
          </a:p>
          <a:p>
            <a:pPr marL="342900" marR="0" indent="-34290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lang="fr-FR" sz="3200" b="1" noProof="0" dirty="0" smtClean="0">
                <a:latin typeface="Helvetica" charset="0"/>
                <a:ea typeface="Helvetica" charset="0"/>
                <a:cs typeface="Helvetica" charset="0"/>
              </a:rPr>
              <a:t>facilit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ée</a:t>
            </a:r>
            <a:endParaRPr kumimoji="0" lang="fr-FR" sz="3200" b="1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06" name="ZoneTexte 605"/>
          <p:cNvSpPr txBox="1"/>
          <p:nvPr/>
        </p:nvSpPr>
        <p:spPr>
          <a:xfrm>
            <a:off x="533149" y="6516863"/>
            <a:ext cx="14156534" cy="307551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just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	Avec les nouvelles technologies, les biologistes sont confrontés à une quantité de données croissante qu’ils doivent réussir à interpréter de manière reproductible. Les outils nécessaires à cette compréhension dépassent de loin les statistiques classiques et mettent en avant l’importance de l’introduction de cours de sciences des données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[1] 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au sein d’un cursus universitaire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en 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biologie. 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06721" y="18521323"/>
            <a:ext cx="1494661" cy="173573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25308" y="11989471"/>
            <a:ext cx="1726215" cy="199286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89161" y="22469340"/>
            <a:ext cx="1726215" cy="2002409"/>
          </a:xfrm>
          <a:prstGeom prst="rect">
            <a:avLst/>
          </a:prstGeom>
        </p:spPr>
      </p:pic>
      <p:sp>
        <p:nvSpPr>
          <p:cNvPr id="150" name="ZoneTexte 149"/>
          <p:cNvSpPr txBox="1"/>
          <p:nvPr/>
        </p:nvSpPr>
        <p:spPr>
          <a:xfrm>
            <a:off x="15193963" y="5997716"/>
            <a:ext cx="14229126" cy="3522746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just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	La crise de la reproductibilité</a:t>
            </a:r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[2]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ainsi que l’ouverture des sciences (Open Science, Open Data) ont induit la recherche de nouveaux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 profils de chercheurs 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dans le milieu professionnel.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Ils doivent être capable d’employer des outils tels que des programmes d’analyse et de traitement des données performants (R), d’un gestionnaire de version (Git) et d’une interface </a:t>
            </a:r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(</a:t>
            </a:r>
            <a:r>
              <a:rPr lang="fr-FR" sz="3200" dirty="0" err="1" smtClean="0"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fr-FR" sz="3200" baseline="30000" dirty="0" smtClean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[3]) permettant l’analyse et la rédaction de rapport scientifique reproductible (</a:t>
            </a:r>
            <a:r>
              <a:rPr lang="fr-FR" sz="3200" dirty="0" err="1" smtClean="0">
                <a:latin typeface="Helvetica" charset="0"/>
                <a:ea typeface="Helvetica" charset="0"/>
                <a:cs typeface="Helvetica" charset="0"/>
              </a:rPr>
              <a:t>Rmarkdown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/</a:t>
            </a:r>
            <a:r>
              <a:rPr lang="fr-FR" sz="3200" dirty="0" err="1" smtClean="0">
                <a:latin typeface="Helvetica" charset="0"/>
                <a:ea typeface="Helvetica" charset="0"/>
                <a:cs typeface="Helvetica" charset="0"/>
              </a:rPr>
              <a:t>RNotebook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). </a:t>
            </a:r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56" name="Image 15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9362" y="12126237"/>
            <a:ext cx="2102020" cy="1628775"/>
          </a:xfrm>
          <a:prstGeom prst="rect">
            <a:avLst/>
          </a:prstGeom>
        </p:spPr>
      </p:pic>
      <p:sp>
        <p:nvSpPr>
          <p:cNvPr id="158" name="Rectangle 16"/>
          <p:cNvSpPr>
            <a:spLocks noChangeArrowheads="1"/>
          </p:cNvSpPr>
          <p:nvPr/>
        </p:nvSpPr>
        <p:spPr bwMode="auto">
          <a:xfrm>
            <a:off x="658380" y="10224662"/>
            <a:ext cx="8224064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en-US" sz="4400" b="1" i="1" dirty="0" smtClean="0">
                <a:solidFill>
                  <a:schemeClr val="accent2"/>
                </a:solidFill>
                <a:latin typeface="Cambria" pitchFamily="18" charset="0"/>
              </a:rPr>
              <a:t> </a:t>
            </a:r>
            <a:r>
              <a:rPr lang="en-US" altLang="en-US" sz="4800" b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Outils</a:t>
            </a:r>
            <a:r>
              <a:rPr lang="en-US" altLang="en-US" sz="48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 et </a:t>
            </a:r>
            <a:r>
              <a:rPr lang="en-US" altLang="en-US" sz="4800" b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compétences</a:t>
            </a:r>
            <a:r>
              <a:rPr lang="en-US" altLang="en-US" sz="48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  </a:t>
            </a:r>
          </a:p>
          <a:p>
            <a:pPr algn="ctr" eaLnBrk="1" hangingPunct="1"/>
            <a:r>
              <a:rPr lang="en-US" altLang="en-US" sz="4800" b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à</a:t>
            </a:r>
            <a:r>
              <a:rPr lang="en-US" altLang="en-US" sz="48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 </a:t>
            </a:r>
            <a:r>
              <a:rPr lang="en-US" altLang="en-US" sz="4800" b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acquérir</a:t>
            </a:r>
            <a:r>
              <a:rPr lang="en-US" altLang="en-US" sz="48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 </a:t>
            </a:r>
            <a:r>
              <a:rPr lang="en-US" altLang="en-US" sz="4000" b="1" i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  </a:t>
            </a:r>
            <a:endParaRPr lang="fr-FR" altLang="en-US" sz="4000" b="1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</a:endParaRPr>
          </a:p>
        </p:txBody>
      </p:sp>
      <p:sp>
        <p:nvSpPr>
          <p:cNvPr id="159" name="Rectangle à coins arrondis 158"/>
          <p:cNvSpPr/>
          <p:nvPr/>
        </p:nvSpPr>
        <p:spPr>
          <a:xfrm>
            <a:off x="472480" y="5659285"/>
            <a:ext cx="29252862" cy="4167037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62" name="ZoneTexte 161"/>
          <p:cNvSpPr txBox="1"/>
          <p:nvPr/>
        </p:nvSpPr>
        <p:spPr>
          <a:xfrm>
            <a:off x="606439" y="14036285"/>
            <a:ext cx="3066300" cy="1625594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  Programme d’analyse des données</a:t>
            </a:r>
            <a:endParaRPr kumimoji="0" lang="fr-FR" sz="3200" b="0" i="0" u="none" strike="noStrike" kern="1200" cap="none" spc="0" normalizeH="0" baseline="3000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63" name="ZoneTexte 162"/>
          <p:cNvSpPr txBox="1"/>
          <p:nvPr/>
        </p:nvSpPr>
        <p:spPr>
          <a:xfrm>
            <a:off x="3740939" y="14036285"/>
            <a:ext cx="3483252" cy="1471327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  </a:t>
            </a:r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P</a:t>
            </a:r>
            <a:r>
              <a:rPr kumimoji="0" lang="fr-FR" sz="3200" b="0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ackages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pour traiter les données</a:t>
            </a:r>
            <a:endParaRPr kumimoji="0" lang="fr-FR" sz="3200" b="0" i="0" u="none" strike="noStrike" kern="1200" cap="none" spc="0" normalizeH="0" baseline="3000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64" name="ZoneTexte 163"/>
          <p:cNvSpPr txBox="1"/>
          <p:nvPr/>
        </p:nvSpPr>
        <p:spPr>
          <a:xfrm>
            <a:off x="2128629" y="24427441"/>
            <a:ext cx="2911982" cy="1459574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  Rédaction de rapports scientifiques</a:t>
            </a:r>
            <a:endParaRPr kumimoji="0" lang="fr-FR" sz="3200" b="0" i="0" u="none" strike="noStrike" kern="1200" cap="none" spc="0" normalizeH="0" baseline="3000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65" name="ZoneTexte 164"/>
          <p:cNvSpPr txBox="1"/>
          <p:nvPr/>
        </p:nvSpPr>
        <p:spPr>
          <a:xfrm>
            <a:off x="533149" y="20573796"/>
            <a:ext cx="2860357" cy="1077483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just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  Gestionnaire de versions</a:t>
            </a:r>
            <a:endParaRPr kumimoji="0" lang="fr-FR" sz="3200" b="0" i="0" u="none" strike="noStrike" kern="1200" cap="none" spc="0" normalizeH="0" baseline="3000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66" name="ZoneTexte 165"/>
          <p:cNvSpPr txBox="1"/>
          <p:nvPr/>
        </p:nvSpPr>
        <p:spPr>
          <a:xfrm>
            <a:off x="2115367" y="17455703"/>
            <a:ext cx="3061167" cy="104899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just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  Interface à R</a:t>
            </a:r>
            <a:endParaRPr kumimoji="0" lang="fr-FR" sz="3200" b="0" i="0" u="none" strike="noStrike" kern="1200" cap="none" spc="0" normalizeH="0" baseline="3000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02669" y="18470191"/>
            <a:ext cx="1644812" cy="1899257"/>
          </a:xfrm>
          <a:prstGeom prst="rect">
            <a:avLst/>
          </a:prstGeom>
        </p:spPr>
      </p:pic>
      <p:sp>
        <p:nvSpPr>
          <p:cNvPr id="168" name="ZoneTexte 167"/>
          <p:cNvSpPr txBox="1"/>
          <p:nvPr/>
        </p:nvSpPr>
        <p:spPr>
          <a:xfrm>
            <a:off x="3829990" y="20509795"/>
            <a:ext cx="3316847" cy="228678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Partage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des connaissances</a:t>
            </a:r>
          </a:p>
        </p:txBody>
      </p:sp>
      <p:pic>
        <p:nvPicPr>
          <p:cNvPr id="169" name="Image 16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727477" y="24112294"/>
            <a:ext cx="2211677" cy="2211677"/>
          </a:xfrm>
          <a:prstGeom prst="rect">
            <a:avLst/>
          </a:prstGeom>
        </p:spPr>
      </p:pic>
      <p:pic>
        <p:nvPicPr>
          <p:cNvPr id="170" name="Image 16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4067576" y="20635161"/>
            <a:ext cx="2087465" cy="2087465"/>
          </a:xfrm>
          <a:prstGeom prst="rect">
            <a:avLst/>
          </a:prstGeom>
        </p:spPr>
      </p:pic>
      <p:sp>
        <p:nvSpPr>
          <p:cNvPr id="171" name="Rectangle 16"/>
          <p:cNvSpPr>
            <a:spLocks noChangeArrowheads="1"/>
          </p:cNvSpPr>
          <p:nvPr/>
        </p:nvSpPr>
        <p:spPr bwMode="auto">
          <a:xfrm>
            <a:off x="17862324" y="10028294"/>
            <a:ext cx="926386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en-US" sz="4400" b="1" i="1" dirty="0" smtClean="0">
                <a:solidFill>
                  <a:schemeClr val="accent2"/>
                </a:solidFill>
                <a:latin typeface="Cambria" pitchFamily="18" charset="0"/>
              </a:rPr>
              <a:t> </a:t>
            </a:r>
            <a:r>
              <a:rPr lang="en-US" altLang="en-US" sz="4800" b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Outils</a:t>
            </a:r>
            <a:r>
              <a:rPr lang="en-US" altLang="en-US" sz="48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 </a:t>
            </a:r>
            <a:r>
              <a:rPr lang="en-US" altLang="en-US" sz="4800" b="1" dirty="0" err="1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proposés</a:t>
            </a:r>
            <a:endParaRPr lang="fr-FR" altLang="en-US" sz="4000" b="1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</a:endParaRP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032460" y="34671990"/>
            <a:ext cx="1804025" cy="2088159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3255710" y="34671991"/>
            <a:ext cx="1793835" cy="2076364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629563" y="34671991"/>
            <a:ext cx="1794530" cy="2077169"/>
          </a:xfrm>
          <a:prstGeom prst="rect">
            <a:avLst/>
          </a:prstGeom>
        </p:spPr>
      </p:pic>
      <p:sp>
        <p:nvSpPr>
          <p:cNvPr id="176" name="ZoneTexte 175"/>
          <p:cNvSpPr txBox="1"/>
          <p:nvPr/>
        </p:nvSpPr>
        <p:spPr>
          <a:xfrm>
            <a:off x="72059" y="36833277"/>
            <a:ext cx="3079580" cy="223120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Chargement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facilité</a:t>
            </a:r>
            <a:endParaRPr lang="fr-FR" sz="32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des packages principaux</a:t>
            </a:r>
          </a:p>
        </p:txBody>
      </p:sp>
      <p:sp>
        <p:nvSpPr>
          <p:cNvPr id="177" name="ZoneTexte 176"/>
          <p:cNvSpPr txBox="1"/>
          <p:nvPr/>
        </p:nvSpPr>
        <p:spPr>
          <a:xfrm>
            <a:off x="3846047" y="36850853"/>
            <a:ext cx="3049550" cy="1471327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Opérateur « pipe » intuitif</a:t>
            </a:r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78" name="ZoneTexte 177"/>
          <p:cNvSpPr txBox="1"/>
          <p:nvPr/>
        </p:nvSpPr>
        <p:spPr>
          <a:xfrm>
            <a:off x="8105569" y="36810950"/>
            <a:ext cx="3631786" cy="2182367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Représentation 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graphique</a:t>
            </a:r>
          </a:p>
          <a:p>
            <a:pPr marL="342900" indent="-342900" algn="ctr" defTabSz="914400"/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unifiée</a:t>
            </a:r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79" name="ZoneTexte 178"/>
          <p:cNvSpPr txBox="1"/>
          <p:nvPr/>
        </p:nvSpPr>
        <p:spPr>
          <a:xfrm>
            <a:off x="12804210" y="36795307"/>
            <a:ext cx="2699170" cy="1471327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	Importation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unifiée </a:t>
            </a:r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des données</a:t>
            </a:r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0" name="Rectangle 16"/>
          <p:cNvSpPr>
            <a:spLocks noChangeArrowheads="1"/>
          </p:cNvSpPr>
          <p:nvPr/>
        </p:nvSpPr>
        <p:spPr bwMode="auto">
          <a:xfrm>
            <a:off x="18051536" y="26788329"/>
            <a:ext cx="1000296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4400" b="1" i="1" dirty="0" smtClean="0">
                <a:solidFill>
                  <a:srgbClr val="A70039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altLang="en-US" sz="4400" b="1" dirty="0" err="1" smtClean="0">
                <a:solidFill>
                  <a:srgbClr val="A70039"/>
                </a:solidFill>
                <a:latin typeface="Helvetica" charset="0"/>
                <a:ea typeface="Helvetica" charset="0"/>
                <a:cs typeface="Helvetica" charset="0"/>
              </a:rPr>
              <a:t>Processus</a:t>
            </a:r>
            <a:r>
              <a:rPr lang="en-US" altLang="en-US" sz="4400" b="1" dirty="0" smtClean="0">
                <a:solidFill>
                  <a:srgbClr val="A70039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altLang="en-US" sz="4400" b="1" dirty="0" err="1" smtClean="0">
                <a:solidFill>
                  <a:srgbClr val="A70039"/>
                </a:solidFill>
                <a:latin typeface="Helvetica" charset="0"/>
                <a:ea typeface="Helvetica" charset="0"/>
                <a:cs typeface="Helvetica" charset="0"/>
              </a:rPr>
              <a:t>d’apprentissage</a:t>
            </a:r>
            <a:r>
              <a:rPr lang="en-US" altLang="en-US" sz="4400" b="1" dirty="0" smtClean="0">
                <a:solidFill>
                  <a:srgbClr val="A70039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altLang="en-US" sz="4400" b="1" dirty="0" err="1" smtClean="0">
                <a:solidFill>
                  <a:srgbClr val="A70039"/>
                </a:solidFill>
                <a:latin typeface="Helvetica" charset="0"/>
                <a:ea typeface="Helvetica" charset="0"/>
                <a:cs typeface="Helvetica" charset="0"/>
              </a:rPr>
              <a:t>continu</a:t>
            </a:r>
            <a:endParaRPr lang="fr-FR" altLang="en-US" sz="4000" b="1" dirty="0">
              <a:solidFill>
                <a:srgbClr val="A700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1" name="ZoneTexte 180"/>
          <p:cNvSpPr txBox="1"/>
          <p:nvPr/>
        </p:nvSpPr>
        <p:spPr>
          <a:xfrm>
            <a:off x="9416309" y="20541975"/>
            <a:ext cx="4433044" cy="172547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	Mise à disposition d’outils 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performants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et 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professionnels</a:t>
            </a:r>
          </a:p>
          <a:p>
            <a:pPr marL="342900" indent="-342900" algn="ctr" defTabSz="914400"/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83" name="Connecteur droit avec flèche 182"/>
          <p:cNvCxnSpPr>
            <a:stCxn id="335" idx="2"/>
            <a:endCxn id="114" idx="0"/>
          </p:cNvCxnSpPr>
          <p:nvPr/>
        </p:nvCxnSpPr>
        <p:spPr>
          <a:xfrm>
            <a:off x="21232499" y="22468275"/>
            <a:ext cx="5485298" cy="1159475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ZoneTexte 185"/>
          <p:cNvSpPr txBox="1"/>
          <p:nvPr/>
        </p:nvSpPr>
        <p:spPr>
          <a:xfrm>
            <a:off x="9418359" y="11643928"/>
            <a:ext cx="4611655" cy="2160763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	Contenu des cours centralisé, 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varié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en ligne</a:t>
            </a:r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et en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fr-FR" sz="3200" b="1" dirty="0">
                <a:latin typeface="Helvetica" charset="0"/>
                <a:ea typeface="Helvetica" charset="0"/>
                <a:cs typeface="Helvetica" charset="0"/>
              </a:rPr>
              <a:t>constante</a:t>
            </a:r>
          </a:p>
          <a:p>
            <a:pPr marL="342900" indent="-342900" algn="ctr" defTabSz="914400"/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amélioration</a:t>
            </a:r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7" name="ZoneTexte 186"/>
          <p:cNvSpPr txBox="1"/>
          <p:nvPr/>
        </p:nvSpPr>
        <p:spPr>
          <a:xfrm>
            <a:off x="8054889" y="14760780"/>
            <a:ext cx="4792098" cy="75151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Ouvrage en ligne</a:t>
            </a:r>
            <a:endParaRPr kumimoji="0" lang="fr-FR" sz="3200" b="0" i="0" u="none" strike="noStrike" kern="1200" cap="none" spc="0" normalizeH="0" baseline="3000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ctr" defTabSz="914400"/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4" name="ZoneTexte 113"/>
          <p:cNvSpPr txBox="1"/>
          <p:nvPr/>
        </p:nvSpPr>
        <p:spPr>
          <a:xfrm>
            <a:off x="24092020" y="23627750"/>
            <a:ext cx="5251553" cy="696343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SciViews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Box</a:t>
            </a:r>
            <a:endParaRPr kumimoji="0" lang="fr-FR" sz="3200" b="0" i="0" u="none" strike="noStrike" kern="1200" cap="none" spc="0" normalizeH="0" baseline="3000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6" name="ZoneTexte 115"/>
          <p:cNvSpPr txBox="1"/>
          <p:nvPr/>
        </p:nvSpPr>
        <p:spPr>
          <a:xfrm>
            <a:off x="15266942" y="15712941"/>
            <a:ext cx="4792098" cy="75151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Quizz interactif</a:t>
            </a:r>
          </a:p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(</a:t>
            </a:r>
            <a:r>
              <a:rPr kumimoji="0" lang="fr-FR" sz="3200" b="0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learnr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342900" indent="-342900" algn="ctr" defTabSz="914400"/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8" name="ZoneTexte 117"/>
          <p:cNvSpPr txBox="1"/>
          <p:nvPr/>
        </p:nvSpPr>
        <p:spPr>
          <a:xfrm>
            <a:off x="11545775" y="19104867"/>
            <a:ext cx="4792098" cy="121767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Chaine YouTube :</a:t>
            </a:r>
          </a:p>
          <a:p>
            <a:pPr marL="342900" indent="-342900" algn="ctr" defTabSz="914400"/>
            <a:r>
              <a:rPr lang="fr-FR" sz="3200" b="1" dirty="0" err="1"/>
              <a:t>BioDataScience</a:t>
            </a:r>
            <a:r>
              <a:rPr lang="fr-FR" sz="3200" b="1" dirty="0"/>
              <a:t>-Course</a:t>
            </a:r>
          </a:p>
          <a:p>
            <a:pPr marL="342900" indent="-342900" algn="ctr" defTabSz="914400"/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6291220" y="12539020"/>
            <a:ext cx="1674743" cy="167474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646448" y="15624876"/>
            <a:ext cx="1617231" cy="185981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8116576" y="10098294"/>
            <a:ext cx="1622062" cy="1870777"/>
          </a:xfrm>
          <a:prstGeom prst="rect">
            <a:avLst/>
          </a:prstGeom>
        </p:spPr>
      </p:pic>
      <p:sp>
        <p:nvSpPr>
          <p:cNvPr id="125" name="ZoneTexte 124"/>
          <p:cNvSpPr txBox="1"/>
          <p:nvPr/>
        </p:nvSpPr>
        <p:spPr>
          <a:xfrm>
            <a:off x="9319734" y="23485888"/>
            <a:ext cx="5246551" cy="205532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fr-FR" sz="3200" smtClean="0">
                <a:latin typeface="Helvetica" charset="0"/>
                <a:ea typeface="Helvetica" charset="0"/>
                <a:cs typeface="Helvetica" charset="0"/>
              </a:rPr>
              <a:t>Méthodes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d’enseignement revisitées </a:t>
            </a:r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c</a:t>
            </a:r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lasses renversées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travaux collaboratif (git)</a:t>
            </a:r>
            <a:endParaRPr kumimoji="0" lang="fr-FR" sz="3200" b="1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ctr" defTabSz="914400"/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21"/>
          <a:srcRect l="21438" t="26167" r="20813" b="41763"/>
          <a:stretch/>
        </p:blipFill>
        <p:spPr>
          <a:xfrm>
            <a:off x="18013302" y="25259790"/>
            <a:ext cx="4267571" cy="1330703"/>
          </a:xfrm>
          <a:prstGeom prst="rect">
            <a:avLst/>
          </a:prstGeom>
        </p:spPr>
      </p:pic>
      <p:cxnSp>
        <p:nvCxnSpPr>
          <p:cNvPr id="130" name="Connecteur droit 129"/>
          <p:cNvCxnSpPr/>
          <p:nvPr/>
        </p:nvCxnSpPr>
        <p:spPr>
          <a:xfrm>
            <a:off x="7256932" y="17081385"/>
            <a:ext cx="481448" cy="3256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cteur droit 131"/>
          <p:cNvCxnSpPr/>
          <p:nvPr/>
        </p:nvCxnSpPr>
        <p:spPr>
          <a:xfrm>
            <a:off x="7758590" y="12686130"/>
            <a:ext cx="50035" cy="11925833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necteur droit avec flèche 134"/>
          <p:cNvCxnSpPr/>
          <p:nvPr/>
        </p:nvCxnSpPr>
        <p:spPr>
          <a:xfrm flipV="1">
            <a:off x="7848923" y="12572373"/>
            <a:ext cx="1454359" cy="13866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Connecteur droit avec flèche 142"/>
          <p:cNvCxnSpPr/>
          <p:nvPr/>
        </p:nvCxnSpPr>
        <p:spPr>
          <a:xfrm flipV="1">
            <a:off x="7812726" y="21436845"/>
            <a:ext cx="1454359" cy="13866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onnecteur droit avec flèche 143"/>
          <p:cNvCxnSpPr/>
          <p:nvPr/>
        </p:nvCxnSpPr>
        <p:spPr>
          <a:xfrm flipV="1">
            <a:off x="7861630" y="24588874"/>
            <a:ext cx="1427453" cy="7727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ZoneTexte 188"/>
          <p:cNvSpPr txBox="1"/>
          <p:nvPr/>
        </p:nvSpPr>
        <p:spPr>
          <a:xfrm>
            <a:off x="11633966" y="16500358"/>
            <a:ext cx="4792098" cy="75151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Contenu multimédia</a:t>
            </a:r>
            <a:endParaRPr kumimoji="0" lang="fr-FR" sz="3200" b="0" i="0" u="none" strike="noStrike" kern="1200" cap="none" spc="0" normalizeH="0" baseline="3000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ctr" defTabSz="914400"/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6" name="Image 55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2932632" y="17242417"/>
            <a:ext cx="2009854" cy="1865367"/>
          </a:xfrm>
          <a:prstGeom prst="rect">
            <a:avLst/>
          </a:prstGeom>
        </p:spPr>
      </p:pic>
      <p:cxnSp>
        <p:nvCxnSpPr>
          <p:cNvPr id="190" name="Connecteur droit avec flèche 189"/>
          <p:cNvCxnSpPr>
            <a:stCxn id="4" idx="2"/>
            <a:endCxn id="189" idx="0"/>
          </p:cNvCxnSpPr>
          <p:nvPr/>
        </p:nvCxnSpPr>
        <p:spPr>
          <a:xfrm flipH="1">
            <a:off x="14030015" y="14213763"/>
            <a:ext cx="3098577" cy="2286595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Connecteur droit avec flèche 190"/>
          <p:cNvCxnSpPr>
            <a:stCxn id="4" idx="2"/>
            <a:endCxn id="187" idx="0"/>
          </p:cNvCxnSpPr>
          <p:nvPr/>
        </p:nvCxnSpPr>
        <p:spPr>
          <a:xfrm flipH="1">
            <a:off x="10450938" y="14213763"/>
            <a:ext cx="6677654" cy="547017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onnecteur droit avec flèche 191"/>
          <p:cNvCxnSpPr>
            <a:stCxn id="4" idx="2"/>
            <a:endCxn id="116" idx="0"/>
          </p:cNvCxnSpPr>
          <p:nvPr/>
        </p:nvCxnSpPr>
        <p:spPr>
          <a:xfrm>
            <a:off x="17128592" y="14213763"/>
            <a:ext cx="534399" cy="1499178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8" name="Rectangle 277"/>
          <p:cNvSpPr/>
          <p:nvPr/>
        </p:nvSpPr>
        <p:spPr>
          <a:xfrm>
            <a:off x="17169910" y="38776447"/>
            <a:ext cx="9833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Science Des </a:t>
            </a:r>
            <a:r>
              <a:rPr lang="fr-FR" sz="3200" b="1" dirty="0">
                <a:latin typeface="Helvetica" charset="0"/>
                <a:ea typeface="Helvetica" charset="0"/>
                <a:cs typeface="Helvetica" charset="0"/>
              </a:rPr>
              <a:t>D</a:t>
            </a:r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onnées I : visualisation et inférence</a:t>
            </a:r>
            <a:endParaRPr lang="fr-FR" sz="3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89" name="Rectangle 288"/>
          <p:cNvSpPr/>
          <p:nvPr/>
        </p:nvSpPr>
        <p:spPr>
          <a:xfrm>
            <a:off x="17209963" y="39496527"/>
            <a:ext cx="96744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Science Des </a:t>
            </a:r>
            <a:r>
              <a:rPr lang="fr-FR" sz="3200" b="1" dirty="0">
                <a:latin typeface="Helvetica" charset="0"/>
                <a:ea typeface="Helvetica" charset="0"/>
                <a:cs typeface="Helvetica" charset="0"/>
              </a:rPr>
              <a:t>D</a:t>
            </a:r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onnées II : analyse et modélisation</a:t>
            </a:r>
            <a:endParaRPr lang="fr-FR" sz="3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95" name="Rectangle 294"/>
          <p:cNvSpPr/>
          <p:nvPr/>
        </p:nvSpPr>
        <p:spPr>
          <a:xfrm>
            <a:off x="17209963" y="40216607"/>
            <a:ext cx="11121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Science Des </a:t>
            </a:r>
            <a:r>
              <a:rPr lang="fr-FR" sz="3200" b="1" dirty="0">
                <a:latin typeface="Helvetica" charset="0"/>
                <a:ea typeface="Helvetica" charset="0"/>
                <a:cs typeface="Helvetica" charset="0"/>
              </a:rPr>
              <a:t>D</a:t>
            </a:r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onnées III : exploration et prédiction</a:t>
            </a:r>
            <a:endParaRPr lang="fr-FR" sz="3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97" name="Rectangle 296"/>
          <p:cNvSpPr/>
          <p:nvPr/>
        </p:nvSpPr>
        <p:spPr>
          <a:xfrm>
            <a:off x="17199041" y="40936687"/>
            <a:ext cx="69236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Science Des </a:t>
            </a:r>
            <a:r>
              <a:rPr lang="fr-FR" sz="3200" b="1" dirty="0">
                <a:latin typeface="Helvetica" charset="0"/>
                <a:ea typeface="Helvetica" charset="0"/>
                <a:cs typeface="Helvetica" charset="0"/>
              </a:rPr>
              <a:t>D</a:t>
            </a:r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onnées IV : pratique</a:t>
            </a:r>
            <a:endParaRPr lang="fr-FR" sz="32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10" name="Rectangle 309"/>
          <p:cNvSpPr/>
          <p:nvPr/>
        </p:nvSpPr>
        <p:spPr>
          <a:xfrm>
            <a:off x="17165210" y="41659995"/>
            <a:ext cx="97914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Science Des </a:t>
            </a:r>
            <a:r>
              <a:rPr lang="fr-FR" sz="3200" b="1" dirty="0">
                <a:latin typeface="Helvetica" charset="0"/>
                <a:ea typeface="Helvetica" charset="0"/>
                <a:cs typeface="Helvetica" charset="0"/>
              </a:rPr>
              <a:t>D</a:t>
            </a:r>
            <a:r>
              <a:rPr lang="fr-FR" sz="3200" b="1" dirty="0" smtClean="0">
                <a:latin typeface="Helvetica" charset="0"/>
                <a:ea typeface="Helvetica" charset="0"/>
                <a:cs typeface="Helvetica" charset="0"/>
              </a:rPr>
              <a:t>onnées V : recherche reproductible</a:t>
            </a:r>
            <a:endParaRPr lang="fr-FR" sz="32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316" name="Connecteur droit 315"/>
          <p:cNvCxnSpPr>
            <a:endCxn id="29" idx="0"/>
          </p:cNvCxnSpPr>
          <p:nvPr/>
        </p:nvCxnSpPr>
        <p:spPr>
          <a:xfrm>
            <a:off x="15880267" y="36660892"/>
            <a:ext cx="0" cy="5316374"/>
          </a:xfrm>
          <a:prstGeom prst="line">
            <a:avLst/>
          </a:prstGeom>
          <a:ln w="76200">
            <a:solidFill>
              <a:srgbClr val="F6A72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tangle 208"/>
          <p:cNvSpPr/>
          <p:nvPr/>
        </p:nvSpPr>
        <p:spPr>
          <a:xfrm>
            <a:off x="15695209" y="29542728"/>
            <a:ext cx="6480175" cy="1623249"/>
          </a:xfrm>
          <a:prstGeom prst="rect">
            <a:avLst/>
          </a:prstGeom>
          <a:solidFill>
            <a:srgbClr val="A8003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fr-FR" sz="32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Bachelier en Biologie 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15695209" y="32134635"/>
            <a:ext cx="6480175" cy="540574"/>
          </a:xfrm>
          <a:prstGeom prst="rect">
            <a:avLst/>
          </a:prstGeom>
          <a:solidFill>
            <a:srgbClr val="A8003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180 crédits</a:t>
            </a:r>
            <a:endParaRPr lang="fr-FR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15" name="Rectangle 214"/>
          <p:cNvSpPr/>
          <p:nvPr/>
        </p:nvSpPr>
        <p:spPr>
          <a:xfrm>
            <a:off x="22991055" y="28944978"/>
            <a:ext cx="4313280" cy="1507257"/>
          </a:xfrm>
          <a:prstGeom prst="rect">
            <a:avLst/>
          </a:prstGeom>
          <a:solidFill>
            <a:srgbClr val="9696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Master en Biologie des Organismes et Ecologie (BOE) 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15695209" y="32672535"/>
            <a:ext cx="2160587" cy="596001"/>
          </a:xfrm>
          <a:prstGeom prst="rect">
            <a:avLst/>
          </a:prstGeom>
          <a:solidFill>
            <a:srgbClr val="A8003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Bloc 1</a:t>
            </a:r>
            <a:endParaRPr lang="fr-FR" sz="2800" dirty="0"/>
          </a:p>
        </p:txBody>
      </p:sp>
      <p:sp>
        <p:nvSpPr>
          <p:cNvPr id="246" name="Rectangle 245"/>
          <p:cNvSpPr/>
          <p:nvPr/>
        </p:nvSpPr>
        <p:spPr>
          <a:xfrm>
            <a:off x="22987108" y="30527060"/>
            <a:ext cx="4313280" cy="1507257"/>
          </a:xfrm>
          <a:prstGeom prst="rect">
            <a:avLst/>
          </a:prstGeom>
          <a:solidFill>
            <a:srgbClr val="9696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Master en Biochimie, Biologie Moléculaire et cellulaire (BBMC)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22979610" y="32130790"/>
            <a:ext cx="4320778" cy="540574"/>
          </a:xfrm>
          <a:prstGeom prst="rect">
            <a:avLst/>
          </a:prstGeom>
          <a:solidFill>
            <a:srgbClr val="96969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120 </a:t>
            </a:r>
            <a:r>
              <a:rPr lang="fr-FR" sz="28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crédits</a:t>
            </a:r>
            <a:endParaRPr lang="fr-FR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48" name="Rectangle 247"/>
          <p:cNvSpPr/>
          <p:nvPr/>
        </p:nvSpPr>
        <p:spPr>
          <a:xfrm>
            <a:off x="17855002" y="32672534"/>
            <a:ext cx="2160587" cy="596001"/>
          </a:xfrm>
          <a:prstGeom prst="rect">
            <a:avLst/>
          </a:prstGeom>
          <a:solidFill>
            <a:srgbClr val="A8003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Bloc 2</a:t>
            </a:r>
            <a:endParaRPr lang="fr-FR" sz="2800" dirty="0"/>
          </a:p>
        </p:txBody>
      </p:sp>
      <p:sp>
        <p:nvSpPr>
          <p:cNvPr id="249" name="Rectangle 248"/>
          <p:cNvSpPr/>
          <p:nvPr/>
        </p:nvSpPr>
        <p:spPr>
          <a:xfrm>
            <a:off x="20015193" y="32672532"/>
            <a:ext cx="2160587" cy="596001"/>
          </a:xfrm>
          <a:prstGeom prst="rect">
            <a:avLst/>
          </a:prstGeom>
          <a:solidFill>
            <a:srgbClr val="A8003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Bloc 3</a:t>
            </a:r>
            <a:endParaRPr lang="fr-FR" sz="2800" dirty="0"/>
          </a:p>
        </p:txBody>
      </p:sp>
      <p:sp>
        <p:nvSpPr>
          <p:cNvPr id="252" name="Rectangle 251"/>
          <p:cNvSpPr/>
          <p:nvPr/>
        </p:nvSpPr>
        <p:spPr>
          <a:xfrm>
            <a:off x="22987108" y="32671362"/>
            <a:ext cx="2160587" cy="596001"/>
          </a:xfrm>
          <a:prstGeom prst="rect">
            <a:avLst/>
          </a:prstGeom>
          <a:solidFill>
            <a:srgbClr val="96969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Bloc 1</a:t>
            </a:r>
            <a:endParaRPr lang="fr-FR" sz="2800" dirty="0"/>
          </a:p>
        </p:txBody>
      </p:sp>
      <p:sp>
        <p:nvSpPr>
          <p:cNvPr id="254" name="Rectangle 253"/>
          <p:cNvSpPr/>
          <p:nvPr/>
        </p:nvSpPr>
        <p:spPr>
          <a:xfrm>
            <a:off x="25127642" y="32671362"/>
            <a:ext cx="2160587" cy="596001"/>
          </a:xfrm>
          <a:prstGeom prst="rect">
            <a:avLst/>
          </a:prstGeom>
          <a:solidFill>
            <a:srgbClr val="96969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Bloc 1</a:t>
            </a:r>
            <a:endParaRPr lang="fr-FR" sz="2800" dirty="0"/>
          </a:p>
        </p:txBody>
      </p:sp>
      <p:sp>
        <p:nvSpPr>
          <p:cNvPr id="14" name="Rectangle à coins arrondis 13"/>
          <p:cNvSpPr/>
          <p:nvPr/>
        </p:nvSpPr>
        <p:spPr>
          <a:xfrm rot="16200000">
            <a:off x="18017869" y="34393045"/>
            <a:ext cx="1884352" cy="573695"/>
          </a:xfrm>
          <a:prstGeom prst="roundRect">
            <a:avLst/>
          </a:prstGeom>
          <a:solidFill>
            <a:srgbClr val="F6A723"/>
          </a:solidFill>
          <a:ln>
            <a:solidFill>
              <a:srgbClr val="F6A7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SDD I</a:t>
            </a:r>
            <a:endParaRPr lang="fr-FR" sz="2800" dirty="0"/>
          </a:p>
        </p:txBody>
      </p:sp>
      <p:sp>
        <p:nvSpPr>
          <p:cNvPr id="258" name="Rectangle à coins arrondis 257"/>
          <p:cNvSpPr/>
          <p:nvPr/>
        </p:nvSpPr>
        <p:spPr>
          <a:xfrm rot="16200000">
            <a:off x="20178082" y="34403602"/>
            <a:ext cx="1906417" cy="573695"/>
          </a:xfrm>
          <a:prstGeom prst="roundRect">
            <a:avLst/>
          </a:prstGeom>
          <a:solidFill>
            <a:srgbClr val="F6A723"/>
          </a:solidFill>
          <a:ln>
            <a:solidFill>
              <a:srgbClr val="F6A7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SDD II</a:t>
            </a:r>
            <a:endParaRPr lang="fr-FR" sz="2800" dirty="0"/>
          </a:p>
        </p:txBody>
      </p:sp>
      <p:sp>
        <p:nvSpPr>
          <p:cNvPr id="259" name="Rectangle à coins arrondis 258"/>
          <p:cNvSpPr/>
          <p:nvPr/>
        </p:nvSpPr>
        <p:spPr>
          <a:xfrm rot="16200000">
            <a:off x="23112531" y="34391559"/>
            <a:ext cx="1909748" cy="573695"/>
          </a:xfrm>
          <a:prstGeom prst="roundRect">
            <a:avLst/>
          </a:prstGeom>
          <a:solidFill>
            <a:srgbClr val="F6A723"/>
          </a:solidFill>
          <a:ln>
            <a:solidFill>
              <a:srgbClr val="F6A7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SDD III</a:t>
            </a:r>
            <a:endParaRPr lang="fr-FR" sz="2800" dirty="0"/>
          </a:p>
        </p:txBody>
      </p:sp>
      <p:sp>
        <p:nvSpPr>
          <p:cNvPr id="276" name="Rectangle à coins arrondis 275"/>
          <p:cNvSpPr/>
          <p:nvPr/>
        </p:nvSpPr>
        <p:spPr>
          <a:xfrm rot="16200000">
            <a:off x="26122455" y="34378964"/>
            <a:ext cx="1884564" cy="573695"/>
          </a:xfrm>
          <a:prstGeom prst="roundRect">
            <a:avLst/>
          </a:prstGeom>
          <a:solidFill>
            <a:srgbClr val="F6A723"/>
          </a:solidFill>
          <a:ln>
            <a:solidFill>
              <a:srgbClr val="F6A7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SDD V</a:t>
            </a:r>
            <a:endParaRPr lang="fr-FR" sz="2800" dirty="0"/>
          </a:p>
        </p:txBody>
      </p:sp>
      <p:cxnSp>
        <p:nvCxnSpPr>
          <p:cNvPr id="25" name="Connecteur droit 24"/>
          <p:cNvCxnSpPr/>
          <p:nvPr/>
        </p:nvCxnSpPr>
        <p:spPr>
          <a:xfrm>
            <a:off x="15049723" y="30351511"/>
            <a:ext cx="645486" cy="1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Connecteur droit 322"/>
          <p:cNvCxnSpPr>
            <a:stCxn id="209" idx="3"/>
            <a:endCxn id="215" idx="1"/>
          </p:cNvCxnSpPr>
          <p:nvPr/>
        </p:nvCxnSpPr>
        <p:spPr>
          <a:xfrm flipV="1">
            <a:off x="22175384" y="29698607"/>
            <a:ext cx="815671" cy="655746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Connecteur droit 323"/>
          <p:cNvCxnSpPr>
            <a:stCxn id="209" idx="3"/>
            <a:endCxn id="246" idx="1"/>
          </p:cNvCxnSpPr>
          <p:nvPr/>
        </p:nvCxnSpPr>
        <p:spPr>
          <a:xfrm>
            <a:off x="22175384" y="30354353"/>
            <a:ext cx="811724" cy="926336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Connecteur droit 324"/>
          <p:cNvCxnSpPr>
            <a:stCxn id="215" idx="3"/>
            <a:endCxn id="35" idx="4"/>
          </p:cNvCxnSpPr>
          <p:nvPr/>
        </p:nvCxnSpPr>
        <p:spPr>
          <a:xfrm>
            <a:off x="27304335" y="29698607"/>
            <a:ext cx="1057449" cy="750969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/>
          <p:cNvSpPr/>
          <p:nvPr/>
        </p:nvSpPr>
        <p:spPr>
          <a:xfrm rot="5400000">
            <a:off x="27137648" y="29801504"/>
            <a:ext cx="3744416" cy="1296144"/>
          </a:xfrm>
          <a:prstGeom prst="ellipse">
            <a:avLst/>
          </a:prstGeom>
          <a:solidFill>
            <a:srgbClr val="F6A723"/>
          </a:solidFill>
          <a:ln>
            <a:solidFill>
              <a:srgbClr val="F6A7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Milieu</a:t>
            </a:r>
            <a:r>
              <a:rPr lang="fr-FR" sz="2400" dirty="0" smtClean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professionnel</a:t>
            </a:r>
            <a:r>
              <a:rPr lang="fr-FR" sz="2400" dirty="0" smtClean="0">
                <a:latin typeface="Helvetica" charset="0"/>
                <a:ea typeface="Helvetica" charset="0"/>
                <a:cs typeface="Helvetica" charset="0"/>
              </a:rPr>
              <a:t> </a:t>
            </a:r>
            <a:endParaRPr lang="fr-FR" sz="24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326" name="Connecteur droit 325"/>
          <p:cNvCxnSpPr>
            <a:stCxn id="246" idx="3"/>
            <a:endCxn id="35" idx="4"/>
          </p:cNvCxnSpPr>
          <p:nvPr/>
        </p:nvCxnSpPr>
        <p:spPr>
          <a:xfrm flipV="1">
            <a:off x="27300388" y="30449576"/>
            <a:ext cx="1061396" cy="831113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Rectangle à coins arrondis 326"/>
          <p:cNvSpPr/>
          <p:nvPr/>
        </p:nvSpPr>
        <p:spPr>
          <a:xfrm rot="16200000">
            <a:off x="24569668" y="34391559"/>
            <a:ext cx="1909748" cy="573695"/>
          </a:xfrm>
          <a:prstGeom prst="roundRect">
            <a:avLst/>
          </a:prstGeom>
          <a:solidFill>
            <a:srgbClr val="F6A723"/>
          </a:solidFill>
          <a:ln>
            <a:solidFill>
              <a:srgbClr val="F6A7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smtClean="0"/>
              <a:t>SDD IV</a:t>
            </a:r>
            <a:endParaRPr lang="fr-FR" sz="2800" dirty="0"/>
          </a:p>
        </p:txBody>
      </p:sp>
      <p:cxnSp>
        <p:nvCxnSpPr>
          <p:cNvPr id="402" name="Connecteur droit 401"/>
          <p:cNvCxnSpPr>
            <a:stCxn id="248" idx="2"/>
          </p:cNvCxnSpPr>
          <p:nvPr/>
        </p:nvCxnSpPr>
        <p:spPr>
          <a:xfrm>
            <a:off x="18935296" y="33268535"/>
            <a:ext cx="1" cy="456306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Connecteur droit 402"/>
          <p:cNvCxnSpPr>
            <a:stCxn id="249" idx="2"/>
          </p:cNvCxnSpPr>
          <p:nvPr/>
        </p:nvCxnSpPr>
        <p:spPr>
          <a:xfrm flipH="1">
            <a:off x="21092130" y="33268533"/>
            <a:ext cx="3357" cy="458327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Connecteur droit 403"/>
          <p:cNvCxnSpPr>
            <a:stCxn id="252" idx="2"/>
            <a:endCxn id="259" idx="3"/>
          </p:cNvCxnSpPr>
          <p:nvPr/>
        </p:nvCxnSpPr>
        <p:spPr>
          <a:xfrm>
            <a:off x="24067402" y="33267363"/>
            <a:ext cx="4" cy="456170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Connecteur droit 404"/>
          <p:cNvCxnSpPr>
            <a:stCxn id="254" idx="2"/>
            <a:endCxn id="327" idx="3"/>
          </p:cNvCxnSpPr>
          <p:nvPr/>
        </p:nvCxnSpPr>
        <p:spPr>
          <a:xfrm flipH="1">
            <a:off x="25524543" y="33267363"/>
            <a:ext cx="683393" cy="456170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Connecteur droit 405"/>
          <p:cNvCxnSpPr>
            <a:stCxn id="254" idx="2"/>
            <a:endCxn id="276" idx="3"/>
          </p:cNvCxnSpPr>
          <p:nvPr/>
        </p:nvCxnSpPr>
        <p:spPr>
          <a:xfrm>
            <a:off x="26207936" y="33267363"/>
            <a:ext cx="856802" cy="456167"/>
          </a:xfrm>
          <a:prstGeom prst="line">
            <a:avLst/>
          </a:prstGeom>
          <a:ln w="76200">
            <a:solidFill>
              <a:srgbClr val="F6A72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1" name="Connecteur droit 580"/>
          <p:cNvCxnSpPr>
            <a:endCxn id="14" idx="0"/>
          </p:cNvCxnSpPr>
          <p:nvPr/>
        </p:nvCxnSpPr>
        <p:spPr>
          <a:xfrm flipV="1">
            <a:off x="15864323" y="34679893"/>
            <a:ext cx="2808875" cy="2031554"/>
          </a:xfrm>
          <a:prstGeom prst="line">
            <a:avLst/>
          </a:prstGeom>
          <a:ln w="76200">
            <a:solidFill>
              <a:srgbClr val="F6A72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/>
          <p:cNvSpPr txBox="1"/>
          <p:nvPr/>
        </p:nvSpPr>
        <p:spPr>
          <a:xfrm>
            <a:off x="22030321" y="3698014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291" name="Rectangle à coins arrondis 290"/>
          <p:cNvSpPr/>
          <p:nvPr/>
        </p:nvSpPr>
        <p:spPr>
          <a:xfrm>
            <a:off x="9352655" y="11589463"/>
            <a:ext cx="4832973" cy="2358142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99" name="ZoneTexte 298"/>
          <p:cNvSpPr txBox="1"/>
          <p:nvPr/>
        </p:nvSpPr>
        <p:spPr>
          <a:xfrm>
            <a:off x="17965963" y="10829440"/>
            <a:ext cx="9772409" cy="97632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S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ite en ligne</a:t>
            </a:r>
          </a:p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fr-FR" sz="3200" dirty="0">
                <a:latin typeface="Verdana" charset="0"/>
                <a:ea typeface="Verdana" charset="0"/>
                <a:cs typeface="Verdana" charset="0"/>
                <a:hlinkClick r:id="rId23"/>
              </a:rPr>
              <a:t>http://biodatascience-course.sciviews.org</a:t>
            </a:r>
            <a:endParaRPr lang="fr-FR" sz="3200" b="1" dirty="0">
              <a:latin typeface="Verdana" charset="0"/>
              <a:ea typeface="Verdana" charset="0"/>
              <a:cs typeface="Verdana" charset="0"/>
            </a:endParaRPr>
          </a:p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</a:t>
            </a:r>
          </a:p>
          <a:p>
            <a:pPr marL="342900" indent="-342900" algn="ctr" defTabSz="914400"/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300" name="Connecteur droit avec flèche 299"/>
          <p:cNvCxnSpPr>
            <a:stCxn id="291" idx="3"/>
            <a:endCxn id="518" idx="1"/>
          </p:cNvCxnSpPr>
          <p:nvPr/>
        </p:nvCxnSpPr>
        <p:spPr>
          <a:xfrm flipV="1">
            <a:off x="14185628" y="11459076"/>
            <a:ext cx="4276261" cy="1309458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Connecteur droit avec flèche 331"/>
          <p:cNvCxnSpPr>
            <a:stCxn id="296" idx="3"/>
            <a:endCxn id="335" idx="1"/>
          </p:cNvCxnSpPr>
          <p:nvPr/>
        </p:nvCxnSpPr>
        <p:spPr>
          <a:xfrm flipV="1">
            <a:off x="14185628" y="21440630"/>
            <a:ext cx="4361017" cy="1630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5" name="ZoneTexte 334"/>
          <p:cNvSpPr txBox="1"/>
          <p:nvPr/>
        </p:nvSpPr>
        <p:spPr>
          <a:xfrm>
            <a:off x="18546645" y="20412985"/>
            <a:ext cx="5371707" cy="205529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lang="fr-FR" sz="3200" dirty="0"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Machine virtuelle</a:t>
            </a:r>
            <a:r>
              <a:rPr lang="fr-FR" sz="3200" dirty="0" smtClean="0">
                <a:latin typeface="Helvetica" charset="0"/>
                <a:ea typeface="Helvetica" charset="0"/>
                <a:cs typeface="Helvetica" charset="0"/>
              </a:rPr>
              <a:t> complétement 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préconfigurée, </a:t>
            </a:r>
            <a:r>
              <a:rPr kumimoji="0" lang="fr-FR" sz="3200" b="1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auto-installable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</a:t>
            </a:r>
          </a:p>
          <a:p>
            <a:pPr marL="342900" indent="-342900" algn="ctr" defTabSz="914400"/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358" name="Connecteur droit avec flèche 357"/>
          <p:cNvCxnSpPr>
            <a:stCxn id="294" idx="3"/>
            <a:endCxn id="362" idx="1"/>
          </p:cNvCxnSpPr>
          <p:nvPr/>
        </p:nvCxnSpPr>
        <p:spPr>
          <a:xfrm flipV="1">
            <a:off x="14660407" y="24566226"/>
            <a:ext cx="2862840" cy="9218"/>
          </a:xfrm>
          <a:prstGeom prst="straightConnector1">
            <a:avLst/>
          </a:prstGeom>
          <a:ln w="76200">
            <a:solidFill>
              <a:srgbClr val="F6A72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2" name="ZoneTexte 361"/>
          <p:cNvSpPr txBox="1"/>
          <p:nvPr/>
        </p:nvSpPr>
        <p:spPr>
          <a:xfrm>
            <a:off x="17523247" y="24030363"/>
            <a:ext cx="5529771" cy="107172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indent="-342900" algn="ctr" defTabSz="914400"/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	Système de </a:t>
            </a:r>
            <a:r>
              <a:rPr kumimoji="0" lang="fr-FR" sz="3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collaboration</a:t>
            </a:r>
            <a:r>
              <a:rPr kumimoji="0" lang="fr-FR" sz="32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performant </a:t>
            </a:r>
          </a:p>
          <a:p>
            <a:pPr marL="342900" indent="-342900" algn="ctr" defTabSz="914400"/>
            <a:endParaRPr kumimoji="0" lang="fr-FR" sz="32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64" name="ZoneTexte 363"/>
          <p:cNvSpPr txBox="1"/>
          <p:nvPr/>
        </p:nvSpPr>
        <p:spPr>
          <a:xfrm>
            <a:off x="15203391" y="27425815"/>
            <a:ext cx="14199851" cy="893566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marR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   L’Université de Mons (Belgique)</a:t>
            </a:r>
            <a:r>
              <a:rPr kumimoji="0" lang="fr-FR" sz="28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fait évoluer ses cours de </a:t>
            </a:r>
            <a:r>
              <a:rPr kumimoji="0" lang="fr-FR" sz="2800" b="0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biostatistiques</a:t>
            </a:r>
            <a:r>
              <a:rPr kumimoji="0" lang="fr-FR" sz="28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vers des cours de sciences des données avec un apprentissage réparti 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</a:rPr>
              <a:t>sur</a:t>
            </a:r>
            <a:r>
              <a:rPr kumimoji="0" lang="fr-FR" sz="28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kumimoji="0" lang="fr-FR" sz="28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4 années </a:t>
            </a:r>
            <a:r>
              <a:rPr kumimoji="0" lang="fr-FR" sz="28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pour un total de </a:t>
            </a:r>
            <a:r>
              <a:rPr kumimoji="0" lang="fr-FR" sz="28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16 crédits.</a:t>
            </a:r>
            <a:endParaRPr lang="fr-FR" sz="2800" b="1" dirty="0" smtClean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66" name="ZoneTexte 365"/>
          <p:cNvSpPr txBox="1"/>
          <p:nvPr/>
        </p:nvSpPr>
        <p:spPr>
          <a:xfrm>
            <a:off x="460557" y="27421063"/>
            <a:ext cx="14427957" cy="178930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342900" marR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	L’univers </a:t>
            </a:r>
            <a:r>
              <a:rPr kumimoji="0" lang="fr-FR" sz="2800" b="0" i="0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SciViews</a:t>
            </a:r>
            <a:r>
              <a:rPr kumimoji="0" lang="fr-FR" sz="28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 a pour objectif de fournir à des non-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</a:rPr>
              <a:t>initiés des outils performants, utilisables dans le milieu professionnel et Open Source pour la </a:t>
            </a:r>
            <a:r>
              <a:rPr lang="fr-FR" sz="2800" b="1" dirty="0" smtClean="0">
                <a:latin typeface="Helvetica" charset="0"/>
                <a:ea typeface="Helvetica" charset="0"/>
                <a:cs typeface="Helvetica" charset="0"/>
              </a:rPr>
              <a:t>recherche reproductible 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</a:rPr>
              <a:t>avec R. Outre la </a:t>
            </a:r>
            <a:r>
              <a:rPr lang="fr-FR" sz="2800" dirty="0" err="1" smtClean="0">
                <a:latin typeface="Helvetica" charset="0"/>
                <a:ea typeface="Helvetica" charset="0"/>
                <a:cs typeface="Helvetica" charset="0"/>
              </a:rPr>
              <a:t>SciViews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</a:rPr>
              <a:t> Box, d’autres outils sont développés comme les 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</a:rPr>
              <a:t>packages R  </a:t>
            </a:r>
            <a:r>
              <a:rPr lang="fr-FR" sz="2800" b="1" dirty="0" smtClean="0">
                <a:latin typeface="Helvetica" charset="0"/>
                <a:ea typeface="Helvetica" charset="0"/>
                <a:cs typeface="Helvetica" charset="0"/>
              </a:rPr>
              <a:t>chart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fr-FR" sz="2800" b="1" dirty="0" smtClean="0">
                <a:latin typeface="Helvetica" charset="0"/>
                <a:ea typeface="Helvetica" charset="0"/>
                <a:cs typeface="Helvetica" charset="0"/>
              </a:rPr>
              <a:t>flow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</a:rPr>
              <a:t> ou encore</a:t>
            </a:r>
            <a:r>
              <a:rPr lang="fr-FR" sz="2800" b="1" dirty="0" smtClean="0">
                <a:latin typeface="Helvetica" charset="0"/>
                <a:ea typeface="Helvetica" charset="0"/>
                <a:cs typeface="Helvetica" charset="0"/>
              </a:rPr>
              <a:t> data</a:t>
            </a:r>
            <a:r>
              <a:rPr lang="fr-FR" sz="2800" dirty="0" smtClean="0">
                <a:latin typeface="Helvetica" charset="0"/>
                <a:ea typeface="Helvetica" charset="0"/>
                <a:cs typeface="Helvetica" charset="0"/>
              </a:rPr>
              <a:t>.</a:t>
            </a:r>
          </a:p>
        </p:txBody>
      </p:sp>
      <p:cxnSp>
        <p:nvCxnSpPr>
          <p:cNvPr id="383" name="Connecteur droit avec flèche 382"/>
          <p:cNvCxnSpPr/>
          <p:nvPr/>
        </p:nvCxnSpPr>
        <p:spPr>
          <a:xfrm>
            <a:off x="15872325" y="41952382"/>
            <a:ext cx="1272931" cy="0"/>
          </a:xfrm>
          <a:prstGeom prst="straightConnector1">
            <a:avLst/>
          </a:prstGeom>
          <a:ln w="76200">
            <a:solidFill>
              <a:srgbClr val="F6A72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" name="Rectangle 408"/>
          <p:cNvSpPr/>
          <p:nvPr/>
        </p:nvSpPr>
        <p:spPr>
          <a:xfrm>
            <a:off x="17511004" y="36660892"/>
            <a:ext cx="1694650" cy="596001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>
                <a:solidFill>
                  <a:sysClr val="windowText" lastClr="000000"/>
                </a:solidFill>
              </a:rPr>
              <a:t>C</a:t>
            </a:r>
            <a:r>
              <a:rPr lang="fr-FR" sz="2800" dirty="0" smtClean="0">
                <a:solidFill>
                  <a:sysClr val="windowText" lastClr="000000"/>
                </a:solidFill>
              </a:rPr>
              <a:t>ours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13" name="Rectangle 412"/>
          <p:cNvSpPr/>
          <p:nvPr/>
        </p:nvSpPr>
        <p:spPr>
          <a:xfrm>
            <a:off x="19226882" y="36666148"/>
            <a:ext cx="1443283" cy="596001"/>
          </a:xfrm>
          <a:prstGeom prst="rect">
            <a:avLst/>
          </a:prstGeom>
          <a:solidFill>
            <a:srgbClr val="A80039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25</a:t>
            </a:r>
            <a:endParaRPr lang="fr-FR" sz="2800" dirty="0"/>
          </a:p>
        </p:txBody>
      </p:sp>
      <p:sp>
        <p:nvSpPr>
          <p:cNvPr id="415" name="Rectangle 414"/>
          <p:cNvSpPr/>
          <p:nvPr/>
        </p:nvSpPr>
        <p:spPr>
          <a:xfrm>
            <a:off x="22152224" y="36666148"/>
            <a:ext cx="1443283" cy="596001"/>
          </a:xfrm>
          <a:prstGeom prst="rect">
            <a:avLst/>
          </a:prstGeom>
          <a:solidFill>
            <a:srgbClr val="969696"/>
          </a:solidFill>
          <a:ln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15</a:t>
            </a:r>
            <a:endParaRPr lang="fr-FR" sz="2800" dirty="0"/>
          </a:p>
        </p:txBody>
      </p:sp>
      <p:sp>
        <p:nvSpPr>
          <p:cNvPr id="417" name="Rectangle 416"/>
          <p:cNvSpPr/>
          <p:nvPr/>
        </p:nvSpPr>
        <p:spPr>
          <a:xfrm>
            <a:off x="17511004" y="37265241"/>
            <a:ext cx="1694650" cy="596001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solidFill>
                  <a:sysClr val="windowText" lastClr="000000"/>
                </a:solidFill>
              </a:rPr>
              <a:t>Exercice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18" name="Rectangle 417"/>
          <p:cNvSpPr/>
          <p:nvPr/>
        </p:nvSpPr>
        <p:spPr>
          <a:xfrm>
            <a:off x="17511004" y="37848140"/>
            <a:ext cx="1694650" cy="638679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solidFill>
                  <a:sysClr val="windowText" lastClr="000000"/>
                </a:solidFill>
              </a:rPr>
              <a:t>Crédits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23" name="Rectangle 422"/>
          <p:cNvSpPr/>
          <p:nvPr/>
        </p:nvSpPr>
        <p:spPr>
          <a:xfrm>
            <a:off x="20691139" y="36666148"/>
            <a:ext cx="1443283" cy="596001"/>
          </a:xfrm>
          <a:prstGeom prst="rect">
            <a:avLst/>
          </a:prstGeom>
          <a:solidFill>
            <a:srgbClr val="A80039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15</a:t>
            </a:r>
            <a:endParaRPr lang="fr-FR" sz="2800" dirty="0"/>
          </a:p>
        </p:txBody>
      </p:sp>
      <p:sp>
        <p:nvSpPr>
          <p:cNvPr id="424" name="Rectangle 423"/>
          <p:cNvSpPr/>
          <p:nvPr/>
        </p:nvSpPr>
        <p:spPr>
          <a:xfrm>
            <a:off x="23606958" y="36660892"/>
            <a:ext cx="1443283" cy="602853"/>
          </a:xfrm>
          <a:prstGeom prst="rect">
            <a:avLst/>
          </a:prstGeom>
          <a:solidFill>
            <a:srgbClr val="969696"/>
          </a:solidFill>
          <a:ln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10</a:t>
            </a:r>
            <a:endParaRPr lang="fr-FR" sz="2800" dirty="0"/>
          </a:p>
        </p:txBody>
      </p:sp>
      <p:sp>
        <p:nvSpPr>
          <p:cNvPr id="425" name="Rectangle 424"/>
          <p:cNvSpPr/>
          <p:nvPr/>
        </p:nvSpPr>
        <p:spPr>
          <a:xfrm>
            <a:off x="25072440" y="36644818"/>
            <a:ext cx="1443283" cy="618928"/>
          </a:xfrm>
          <a:prstGeom prst="rect">
            <a:avLst/>
          </a:prstGeom>
          <a:solidFill>
            <a:srgbClr val="969696"/>
          </a:solidFill>
          <a:ln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10</a:t>
            </a:r>
            <a:endParaRPr lang="fr-FR" sz="2800" dirty="0"/>
          </a:p>
        </p:txBody>
      </p:sp>
      <p:sp>
        <p:nvSpPr>
          <p:cNvPr id="429" name="Rectangle 428"/>
          <p:cNvSpPr/>
          <p:nvPr/>
        </p:nvSpPr>
        <p:spPr>
          <a:xfrm>
            <a:off x="19205654" y="36048818"/>
            <a:ext cx="1464511" cy="596001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solidFill>
                  <a:sysClr val="windowText" lastClr="000000"/>
                </a:solidFill>
              </a:rPr>
              <a:t>SDD I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30" name="Rectangle 429"/>
          <p:cNvSpPr/>
          <p:nvPr/>
        </p:nvSpPr>
        <p:spPr>
          <a:xfrm>
            <a:off x="20670165" y="36048818"/>
            <a:ext cx="1464511" cy="596001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smtClean="0">
                <a:solidFill>
                  <a:sysClr val="windowText" lastClr="000000"/>
                </a:solidFill>
              </a:rPr>
              <a:t>SDD II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31" name="Rectangle 430"/>
          <p:cNvSpPr/>
          <p:nvPr/>
        </p:nvSpPr>
        <p:spPr>
          <a:xfrm>
            <a:off x="22152224" y="36048818"/>
            <a:ext cx="1464511" cy="596001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solidFill>
                  <a:sysClr val="windowText" lastClr="000000"/>
                </a:solidFill>
              </a:rPr>
              <a:t>SDD III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32" name="Rectangle 431"/>
          <p:cNvSpPr/>
          <p:nvPr/>
        </p:nvSpPr>
        <p:spPr>
          <a:xfrm>
            <a:off x="23618851" y="36048818"/>
            <a:ext cx="1464511" cy="596001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solidFill>
                  <a:sysClr val="windowText" lastClr="000000"/>
                </a:solidFill>
              </a:rPr>
              <a:t>SDD IV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33" name="Rectangle 432"/>
          <p:cNvSpPr/>
          <p:nvPr/>
        </p:nvSpPr>
        <p:spPr>
          <a:xfrm>
            <a:off x="25054720" y="36048817"/>
            <a:ext cx="1464511" cy="596001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solidFill>
                  <a:sysClr val="windowText" lastClr="000000"/>
                </a:solidFill>
              </a:rPr>
              <a:t>SDD V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34" name="Rectangle 433"/>
          <p:cNvSpPr/>
          <p:nvPr/>
        </p:nvSpPr>
        <p:spPr>
          <a:xfrm>
            <a:off x="26536311" y="36048816"/>
            <a:ext cx="1464511" cy="596001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solidFill>
                  <a:sysClr val="windowText" lastClr="000000"/>
                </a:solidFill>
              </a:rPr>
              <a:t>Total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35" name="Rectangle 434"/>
          <p:cNvSpPr/>
          <p:nvPr/>
        </p:nvSpPr>
        <p:spPr>
          <a:xfrm>
            <a:off x="26536310" y="36650520"/>
            <a:ext cx="1464511" cy="613225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solidFill>
                  <a:sysClr val="windowText" lastClr="000000"/>
                </a:solidFill>
              </a:rPr>
              <a:t>75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sp>
        <p:nvSpPr>
          <p:cNvPr id="436" name="Rectangle 435"/>
          <p:cNvSpPr/>
          <p:nvPr/>
        </p:nvSpPr>
        <p:spPr>
          <a:xfrm>
            <a:off x="19226882" y="37275334"/>
            <a:ext cx="1443283" cy="596001"/>
          </a:xfrm>
          <a:prstGeom prst="rect">
            <a:avLst/>
          </a:prstGeom>
          <a:solidFill>
            <a:srgbClr val="A80039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50</a:t>
            </a:r>
            <a:endParaRPr lang="fr-FR" sz="2800" dirty="0"/>
          </a:p>
        </p:txBody>
      </p:sp>
      <p:sp>
        <p:nvSpPr>
          <p:cNvPr id="437" name="Rectangle 436"/>
          <p:cNvSpPr/>
          <p:nvPr/>
        </p:nvSpPr>
        <p:spPr>
          <a:xfrm>
            <a:off x="22152224" y="37275334"/>
            <a:ext cx="1443283" cy="596001"/>
          </a:xfrm>
          <a:prstGeom prst="rect">
            <a:avLst/>
          </a:prstGeom>
          <a:solidFill>
            <a:srgbClr val="969696"/>
          </a:solidFill>
          <a:ln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15</a:t>
            </a:r>
            <a:endParaRPr lang="fr-FR" sz="2800" dirty="0"/>
          </a:p>
        </p:txBody>
      </p:sp>
      <p:sp>
        <p:nvSpPr>
          <p:cNvPr id="438" name="Rectangle 437"/>
          <p:cNvSpPr/>
          <p:nvPr/>
        </p:nvSpPr>
        <p:spPr>
          <a:xfrm>
            <a:off x="20691139" y="37275334"/>
            <a:ext cx="1443283" cy="596001"/>
          </a:xfrm>
          <a:prstGeom prst="rect">
            <a:avLst/>
          </a:prstGeom>
          <a:solidFill>
            <a:srgbClr val="A80039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15</a:t>
            </a:r>
            <a:endParaRPr lang="fr-FR" sz="2800" dirty="0"/>
          </a:p>
        </p:txBody>
      </p:sp>
      <p:sp>
        <p:nvSpPr>
          <p:cNvPr id="439" name="Rectangle 438"/>
          <p:cNvSpPr/>
          <p:nvPr/>
        </p:nvSpPr>
        <p:spPr>
          <a:xfrm>
            <a:off x="23606958" y="37276930"/>
            <a:ext cx="1443283" cy="596001"/>
          </a:xfrm>
          <a:prstGeom prst="rect">
            <a:avLst/>
          </a:prstGeom>
          <a:solidFill>
            <a:srgbClr val="969696"/>
          </a:solidFill>
          <a:ln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10</a:t>
            </a:r>
            <a:endParaRPr lang="fr-FR" sz="2800" dirty="0"/>
          </a:p>
        </p:txBody>
      </p:sp>
      <p:sp>
        <p:nvSpPr>
          <p:cNvPr id="440" name="Rectangle 439"/>
          <p:cNvSpPr/>
          <p:nvPr/>
        </p:nvSpPr>
        <p:spPr>
          <a:xfrm>
            <a:off x="25072440" y="37276930"/>
            <a:ext cx="1443283" cy="596001"/>
          </a:xfrm>
          <a:prstGeom prst="rect">
            <a:avLst/>
          </a:prstGeom>
          <a:solidFill>
            <a:srgbClr val="969696"/>
          </a:solidFill>
          <a:ln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10</a:t>
            </a:r>
            <a:endParaRPr lang="fr-FR" sz="2800" dirty="0"/>
          </a:p>
        </p:txBody>
      </p:sp>
      <p:sp>
        <p:nvSpPr>
          <p:cNvPr id="441" name="Rectangle 440"/>
          <p:cNvSpPr/>
          <p:nvPr/>
        </p:nvSpPr>
        <p:spPr>
          <a:xfrm>
            <a:off x="26536310" y="37259706"/>
            <a:ext cx="1464511" cy="613225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 smtClean="0">
                <a:solidFill>
                  <a:srgbClr val="A70039"/>
                </a:solidFill>
              </a:rPr>
              <a:t>10</a:t>
            </a:r>
            <a:r>
              <a:rPr lang="fr-FR" sz="2800" b="1" dirty="0" smtClean="0">
                <a:solidFill>
                  <a:srgbClr val="A70039"/>
                </a:solidFill>
              </a:rPr>
              <a:t>0</a:t>
            </a:r>
            <a:endParaRPr lang="fr-FR" sz="2800" b="1" dirty="0">
              <a:solidFill>
                <a:srgbClr val="A70039"/>
              </a:solidFill>
            </a:endParaRPr>
          </a:p>
        </p:txBody>
      </p:sp>
      <p:sp>
        <p:nvSpPr>
          <p:cNvPr id="442" name="Rectangle 441"/>
          <p:cNvSpPr/>
          <p:nvPr/>
        </p:nvSpPr>
        <p:spPr>
          <a:xfrm>
            <a:off x="19226882" y="37890818"/>
            <a:ext cx="1443283" cy="596001"/>
          </a:xfrm>
          <a:prstGeom prst="rect">
            <a:avLst/>
          </a:prstGeom>
          <a:solidFill>
            <a:srgbClr val="A80039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6</a:t>
            </a:r>
            <a:endParaRPr lang="fr-FR" sz="2800" dirty="0"/>
          </a:p>
        </p:txBody>
      </p:sp>
      <p:sp>
        <p:nvSpPr>
          <p:cNvPr id="443" name="Rectangle 442"/>
          <p:cNvSpPr/>
          <p:nvPr/>
        </p:nvSpPr>
        <p:spPr>
          <a:xfrm>
            <a:off x="22152224" y="37890818"/>
            <a:ext cx="1443283" cy="596001"/>
          </a:xfrm>
          <a:prstGeom prst="rect">
            <a:avLst/>
          </a:prstGeom>
          <a:solidFill>
            <a:srgbClr val="969696"/>
          </a:solidFill>
          <a:ln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3</a:t>
            </a:r>
            <a:endParaRPr lang="fr-FR" sz="2800" dirty="0"/>
          </a:p>
        </p:txBody>
      </p:sp>
      <p:sp>
        <p:nvSpPr>
          <p:cNvPr id="444" name="Rectangle 443"/>
          <p:cNvSpPr/>
          <p:nvPr/>
        </p:nvSpPr>
        <p:spPr>
          <a:xfrm>
            <a:off x="20691139" y="37890818"/>
            <a:ext cx="1443283" cy="596001"/>
          </a:xfrm>
          <a:prstGeom prst="rect">
            <a:avLst/>
          </a:prstGeom>
          <a:solidFill>
            <a:srgbClr val="A80039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3</a:t>
            </a:r>
            <a:endParaRPr lang="fr-FR" sz="2800" dirty="0"/>
          </a:p>
        </p:txBody>
      </p:sp>
      <p:sp>
        <p:nvSpPr>
          <p:cNvPr id="445" name="Rectangle 444"/>
          <p:cNvSpPr/>
          <p:nvPr/>
        </p:nvSpPr>
        <p:spPr>
          <a:xfrm>
            <a:off x="23606958" y="37892414"/>
            <a:ext cx="1443283" cy="599248"/>
          </a:xfrm>
          <a:prstGeom prst="rect">
            <a:avLst/>
          </a:prstGeom>
          <a:solidFill>
            <a:srgbClr val="969696"/>
          </a:solidFill>
          <a:ln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2</a:t>
            </a:r>
            <a:endParaRPr lang="fr-FR" sz="2800" dirty="0"/>
          </a:p>
        </p:txBody>
      </p:sp>
      <p:sp>
        <p:nvSpPr>
          <p:cNvPr id="446" name="Rectangle 445"/>
          <p:cNvSpPr/>
          <p:nvPr/>
        </p:nvSpPr>
        <p:spPr>
          <a:xfrm>
            <a:off x="25072440" y="37892414"/>
            <a:ext cx="1443283" cy="599248"/>
          </a:xfrm>
          <a:prstGeom prst="rect">
            <a:avLst/>
          </a:prstGeom>
          <a:solidFill>
            <a:srgbClr val="969696"/>
          </a:solidFill>
          <a:ln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2</a:t>
            </a:r>
            <a:endParaRPr lang="fr-FR" sz="2800" dirty="0"/>
          </a:p>
        </p:txBody>
      </p:sp>
      <p:sp>
        <p:nvSpPr>
          <p:cNvPr id="447" name="Rectangle 446"/>
          <p:cNvSpPr/>
          <p:nvPr/>
        </p:nvSpPr>
        <p:spPr>
          <a:xfrm>
            <a:off x="26536310" y="37875190"/>
            <a:ext cx="1464511" cy="616467"/>
          </a:xfrm>
          <a:prstGeom prst="rect">
            <a:avLst/>
          </a:prstGeom>
          <a:solidFill>
            <a:schemeClr val="bg1"/>
          </a:solidFill>
          <a:ln>
            <a:solidFill>
              <a:srgbClr val="A700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>
                <a:solidFill>
                  <a:sysClr val="windowText" lastClr="000000"/>
                </a:solidFill>
              </a:rPr>
              <a:t>16</a:t>
            </a:r>
            <a:endParaRPr lang="fr-FR" sz="2800" dirty="0">
              <a:solidFill>
                <a:sysClr val="windowText" lastClr="000000"/>
              </a:solidFill>
            </a:endParaRPr>
          </a:p>
        </p:txBody>
      </p:sp>
      <p:cxnSp>
        <p:nvCxnSpPr>
          <p:cNvPr id="512" name="Connecteur droit avec flèche 511"/>
          <p:cNvCxnSpPr/>
          <p:nvPr/>
        </p:nvCxnSpPr>
        <p:spPr>
          <a:xfrm>
            <a:off x="15893679" y="41229074"/>
            <a:ext cx="1251577" cy="0"/>
          </a:xfrm>
          <a:prstGeom prst="straightConnector1">
            <a:avLst/>
          </a:prstGeom>
          <a:ln w="76200">
            <a:solidFill>
              <a:srgbClr val="F6A72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3" name="Connecteur droit avec flèche 512"/>
          <p:cNvCxnSpPr/>
          <p:nvPr/>
        </p:nvCxnSpPr>
        <p:spPr>
          <a:xfrm>
            <a:off x="15880267" y="39068834"/>
            <a:ext cx="1264990" cy="3469"/>
          </a:xfrm>
          <a:prstGeom prst="straightConnector1">
            <a:avLst/>
          </a:prstGeom>
          <a:ln w="76200">
            <a:solidFill>
              <a:srgbClr val="F6A72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Connecteur droit avec flèche 513"/>
          <p:cNvCxnSpPr/>
          <p:nvPr/>
        </p:nvCxnSpPr>
        <p:spPr>
          <a:xfrm>
            <a:off x="15893680" y="39788914"/>
            <a:ext cx="1251577" cy="0"/>
          </a:xfrm>
          <a:prstGeom prst="straightConnector1">
            <a:avLst/>
          </a:prstGeom>
          <a:ln w="76200">
            <a:solidFill>
              <a:srgbClr val="F6A72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5" name="Connecteur droit avec flèche 514"/>
          <p:cNvCxnSpPr/>
          <p:nvPr/>
        </p:nvCxnSpPr>
        <p:spPr>
          <a:xfrm>
            <a:off x="15893680" y="40508994"/>
            <a:ext cx="1251577" cy="0"/>
          </a:xfrm>
          <a:prstGeom prst="straightConnector1">
            <a:avLst/>
          </a:prstGeom>
          <a:ln w="76200">
            <a:solidFill>
              <a:srgbClr val="F6A72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6" name="Rectangle à coins arrondis 515"/>
          <p:cNvSpPr/>
          <p:nvPr/>
        </p:nvSpPr>
        <p:spPr>
          <a:xfrm>
            <a:off x="17617369" y="23825586"/>
            <a:ext cx="5435649" cy="1258438"/>
          </a:xfrm>
          <a:prstGeom prst="roundRect">
            <a:avLst>
              <a:gd name="adj" fmla="val 32486"/>
            </a:avLst>
          </a:prstGeom>
          <a:noFill/>
          <a:ln w="57150"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17" name="Rectangle à coins arrondis 516"/>
          <p:cNvSpPr/>
          <p:nvPr/>
        </p:nvSpPr>
        <p:spPr>
          <a:xfrm>
            <a:off x="18714752" y="20418749"/>
            <a:ext cx="5035492" cy="1986290"/>
          </a:xfrm>
          <a:prstGeom prst="roundRect">
            <a:avLst/>
          </a:prstGeom>
          <a:noFill/>
          <a:ln w="57150"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18" name="Rectangle à coins arrondis 517"/>
          <p:cNvSpPr/>
          <p:nvPr/>
        </p:nvSpPr>
        <p:spPr>
          <a:xfrm>
            <a:off x="18461889" y="10854459"/>
            <a:ext cx="8838499" cy="1209234"/>
          </a:xfrm>
          <a:prstGeom prst="roundRect">
            <a:avLst/>
          </a:prstGeom>
          <a:noFill/>
          <a:ln w="57150">
            <a:solidFill>
              <a:srgbClr val="969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23" name="ZoneTexte 522"/>
          <p:cNvSpPr txBox="1"/>
          <p:nvPr/>
        </p:nvSpPr>
        <p:spPr>
          <a:xfrm>
            <a:off x="658379" y="40070042"/>
            <a:ext cx="14002029" cy="1656184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524" name="ZoneTexte 523"/>
          <p:cNvSpPr txBox="1"/>
          <p:nvPr/>
        </p:nvSpPr>
        <p:spPr>
          <a:xfrm>
            <a:off x="460556" y="41169136"/>
            <a:ext cx="14663157" cy="964858"/>
          </a:xfrm>
          <a:prstGeom prst="rect">
            <a:avLst/>
          </a:prstGeom>
        </p:spPr>
        <p:txBody>
          <a:bodyPr vert="horz" wrap="square" lIns="91440" tIns="45720" rIns="91440" bIns="45720" rtlCol="0">
            <a:normAutofit fontScale="25000" lnSpcReduction="20000"/>
          </a:bodyPr>
          <a:lstStyle/>
          <a:p>
            <a:pPr eaLnBrk="1" hangingPunct="1"/>
            <a:r>
              <a:rPr lang="fr-FR" sz="8000" dirty="0" smtClean="0">
                <a:latin typeface="Helvetica" charset="0"/>
                <a:ea typeface="Helvetica" charset="0"/>
                <a:cs typeface="Helvetica" charset="0"/>
              </a:rPr>
              <a:t>[1] Cleveland</a:t>
            </a:r>
            <a:r>
              <a:rPr lang="fr-FR" sz="8000" dirty="0">
                <a:latin typeface="Helvetica" charset="0"/>
                <a:ea typeface="Helvetica" charset="0"/>
                <a:cs typeface="Helvetica" charset="0"/>
              </a:rPr>
              <a:t>, W.S. 2001. “Data Science: An Action Plan for </a:t>
            </a:r>
            <a:r>
              <a:rPr lang="fr-FR" sz="8000" dirty="0" err="1">
                <a:latin typeface="Helvetica" charset="0"/>
                <a:ea typeface="Helvetica" charset="0"/>
                <a:cs typeface="Helvetica" charset="0"/>
              </a:rPr>
              <a:t>Expanding</a:t>
            </a:r>
            <a:r>
              <a:rPr lang="fr-FR" sz="8000" dirty="0">
                <a:latin typeface="Helvetica" charset="0"/>
                <a:ea typeface="Helvetica" charset="0"/>
                <a:cs typeface="Helvetica" charset="0"/>
              </a:rPr>
              <a:t> the </a:t>
            </a:r>
            <a:r>
              <a:rPr lang="fr-FR" sz="8000" dirty="0" err="1">
                <a:latin typeface="Helvetica" charset="0"/>
                <a:ea typeface="Helvetica" charset="0"/>
                <a:cs typeface="Helvetica" charset="0"/>
              </a:rPr>
              <a:t>Technical</a:t>
            </a:r>
            <a:r>
              <a:rPr lang="fr-FR" sz="8000" dirty="0">
                <a:latin typeface="Helvetica" charset="0"/>
                <a:ea typeface="Helvetica" charset="0"/>
                <a:cs typeface="Helvetica" charset="0"/>
              </a:rPr>
              <a:t> Areas of the Field of </a:t>
            </a:r>
            <a:r>
              <a:rPr lang="fr-FR" sz="8000" dirty="0" err="1">
                <a:latin typeface="Helvetica" charset="0"/>
                <a:ea typeface="Helvetica" charset="0"/>
                <a:cs typeface="Helvetica" charset="0"/>
              </a:rPr>
              <a:t>Statistics</a:t>
            </a:r>
            <a:r>
              <a:rPr lang="fr-FR" sz="8000" dirty="0">
                <a:latin typeface="Helvetica" charset="0"/>
                <a:ea typeface="Helvetica" charset="0"/>
                <a:cs typeface="Helvetica" charset="0"/>
              </a:rPr>
              <a:t>.” </a:t>
            </a:r>
            <a:r>
              <a:rPr lang="fr-FR" sz="8000" i="1" dirty="0">
                <a:latin typeface="Helvetica" charset="0"/>
                <a:ea typeface="Helvetica" charset="0"/>
                <a:cs typeface="Helvetica" charset="0"/>
              </a:rPr>
              <a:t>ISI </a:t>
            </a:r>
            <a:r>
              <a:rPr lang="fr-FR" sz="8000" i="1" dirty="0" err="1">
                <a:latin typeface="Helvetica" charset="0"/>
                <a:ea typeface="Helvetica" charset="0"/>
                <a:cs typeface="Helvetica" charset="0"/>
              </a:rPr>
              <a:t>Review</a:t>
            </a:r>
            <a:r>
              <a:rPr lang="fr-FR" sz="8000" dirty="0">
                <a:latin typeface="Helvetica" charset="0"/>
                <a:ea typeface="Helvetica" charset="0"/>
                <a:cs typeface="Helvetica" charset="0"/>
              </a:rPr>
              <a:t> 69: 21–26. doi:</a:t>
            </a:r>
            <a:r>
              <a:rPr lang="fr-FR" sz="8000" dirty="0">
                <a:latin typeface="Helvetica" charset="0"/>
                <a:ea typeface="Helvetica" charset="0"/>
                <a:cs typeface="Helvetica" charset="0"/>
                <a:hlinkClick r:id="rId24"/>
              </a:rPr>
              <a:t>10.1111/j.1751-5823.2001.tb00477.x</a:t>
            </a:r>
            <a:r>
              <a:rPr lang="fr-FR" sz="8000" dirty="0">
                <a:latin typeface="Helvetica" charset="0"/>
                <a:ea typeface="Helvetica" charset="0"/>
                <a:cs typeface="Helvetica" charset="0"/>
              </a:rPr>
              <a:t>.</a:t>
            </a:r>
            <a:endParaRPr lang="en-US" sz="8000" dirty="0" smtClean="0">
              <a:latin typeface="Helvetica" charset="0"/>
              <a:ea typeface="Helvetica" charset="0"/>
              <a:cs typeface="Helvetica" charset="0"/>
            </a:endParaRPr>
          </a:p>
          <a:p>
            <a:pPr eaLnBrk="1" hangingPunct="1"/>
            <a:r>
              <a:rPr lang="en-US" sz="8000" dirty="0" smtClean="0">
                <a:latin typeface="Helvetica" charset="0"/>
                <a:ea typeface="Helvetica" charset="0"/>
                <a:cs typeface="Helvetica" charset="0"/>
              </a:rPr>
              <a:t>[2] Baker</a:t>
            </a:r>
            <a:r>
              <a:rPr lang="en-US" sz="8000" dirty="0">
                <a:latin typeface="Helvetica" charset="0"/>
                <a:ea typeface="Helvetica" charset="0"/>
                <a:cs typeface="Helvetica" charset="0"/>
              </a:rPr>
              <a:t>, M. 2016. “1,500 Scientists Lift the Lid on Reproducibility.” </a:t>
            </a:r>
            <a:r>
              <a:rPr lang="en-US" sz="8000" i="1" dirty="0">
                <a:latin typeface="Helvetica" charset="0"/>
                <a:ea typeface="Helvetica" charset="0"/>
                <a:cs typeface="Helvetica" charset="0"/>
              </a:rPr>
              <a:t>Nature</a:t>
            </a:r>
            <a:r>
              <a:rPr lang="en-US" sz="8000" dirty="0">
                <a:latin typeface="Helvetica" charset="0"/>
                <a:ea typeface="Helvetica" charset="0"/>
                <a:cs typeface="Helvetica" charset="0"/>
              </a:rPr>
              <a:t> 533 (7604): 452–54. doi:</a:t>
            </a:r>
            <a:r>
              <a:rPr lang="en-US" sz="8000" dirty="0">
                <a:latin typeface="Helvetica" charset="0"/>
                <a:ea typeface="Helvetica" charset="0"/>
                <a:cs typeface="Helvetica" charset="0"/>
                <a:hlinkClick r:id="rId25"/>
              </a:rPr>
              <a:t>10.1038/533452a</a:t>
            </a:r>
            <a:r>
              <a:rPr lang="en-US" sz="8000" dirty="0" smtClean="0">
                <a:latin typeface="Helvetica" charset="0"/>
                <a:ea typeface="Helvetica" charset="0"/>
                <a:cs typeface="Helvetica" charset="0"/>
              </a:rPr>
              <a:t>.</a:t>
            </a:r>
          </a:p>
          <a:p>
            <a:pPr eaLnBrk="1" hangingPunct="1"/>
            <a:r>
              <a:rPr lang="en-US" sz="8000" dirty="0" smtClean="0">
                <a:latin typeface="Helvetica" charset="0"/>
                <a:ea typeface="Helvetica" charset="0"/>
                <a:cs typeface="Helvetica" charset="0"/>
              </a:rPr>
              <a:t>[3]“</a:t>
            </a:r>
            <a:r>
              <a:rPr lang="en-US" sz="8000" dirty="0" err="1"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sz="8000" dirty="0">
                <a:latin typeface="Helvetica" charset="0"/>
                <a:ea typeface="Helvetica" charset="0"/>
                <a:cs typeface="Helvetica" charset="0"/>
              </a:rPr>
              <a:t> and Shiny are trademarks of </a:t>
            </a:r>
            <a:r>
              <a:rPr lang="en-US" sz="8000" dirty="0" err="1"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sz="8000" dirty="0">
                <a:latin typeface="Helvetica" charset="0"/>
                <a:ea typeface="Helvetica" charset="0"/>
                <a:cs typeface="Helvetica" charset="0"/>
              </a:rPr>
              <a:t>, Inc.”</a:t>
            </a:r>
          </a:p>
          <a:p>
            <a:pPr eaLnBrk="1" hangingPunct="1"/>
            <a:endParaRPr lang="en-US" sz="4800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cxnSp>
        <p:nvCxnSpPr>
          <p:cNvPr id="541" name="Connecteur droit 540"/>
          <p:cNvCxnSpPr>
            <a:stCxn id="367" idx="2"/>
          </p:cNvCxnSpPr>
          <p:nvPr/>
        </p:nvCxnSpPr>
        <p:spPr>
          <a:xfrm>
            <a:off x="7342692" y="31856200"/>
            <a:ext cx="2175" cy="1817324"/>
          </a:xfrm>
          <a:prstGeom prst="line">
            <a:avLst/>
          </a:prstGeom>
          <a:ln w="76200">
            <a:solidFill>
              <a:srgbClr val="F6A72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7" name="Connecteur droit 546"/>
          <p:cNvCxnSpPr/>
          <p:nvPr/>
        </p:nvCxnSpPr>
        <p:spPr>
          <a:xfrm flipH="1" flipV="1">
            <a:off x="1692981" y="33663879"/>
            <a:ext cx="12492647" cy="6155"/>
          </a:xfrm>
          <a:prstGeom prst="line">
            <a:avLst/>
          </a:prstGeom>
          <a:ln w="76200">
            <a:solidFill>
              <a:srgbClr val="F6A72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1" name="Connecteur droit avec flèche 550"/>
          <p:cNvCxnSpPr>
            <a:endCxn id="16" idx="0"/>
          </p:cNvCxnSpPr>
          <p:nvPr/>
        </p:nvCxnSpPr>
        <p:spPr>
          <a:xfrm>
            <a:off x="14152627" y="33642021"/>
            <a:ext cx="1" cy="1029970"/>
          </a:xfrm>
          <a:prstGeom prst="straightConnector1">
            <a:avLst/>
          </a:prstGeom>
          <a:ln w="76200">
            <a:solidFill>
              <a:srgbClr val="F6A72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6" name="Connecteur droit avec flèche 555"/>
          <p:cNvCxnSpPr>
            <a:endCxn id="15" idx="0"/>
          </p:cNvCxnSpPr>
          <p:nvPr/>
        </p:nvCxnSpPr>
        <p:spPr>
          <a:xfrm>
            <a:off x="9921462" y="33673524"/>
            <a:ext cx="13011" cy="998466"/>
          </a:xfrm>
          <a:prstGeom prst="straightConnector1">
            <a:avLst/>
          </a:prstGeom>
          <a:ln w="76200">
            <a:solidFill>
              <a:srgbClr val="F6A72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7" name="Connecteur droit avec flèche 556"/>
          <p:cNvCxnSpPr>
            <a:endCxn id="18" idx="0"/>
          </p:cNvCxnSpPr>
          <p:nvPr/>
        </p:nvCxnSpPr>
        <p:spPr>
          <a:xfrm>
            <a:off x="5526828" y="33642021"/>
            <a:ext cx="0" cy="1029970"/>
          </a:xfrm>
          <a:prstGeom prst="straightConnector1">
            <a:avLst/>
          </a:prstGeom>
          <a:ln w="76200">
            <a:solidFill>
              <a:srgbClr val="F6A72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8" name="Connecteur droit avec flèche 557"/>
          <p:cNvCxnSpPr>
            <a:endCxn id="82" idx="0"/>
          </p:cNvCxnSpPr>
          <p:nvPr/>
        </p:nvCxnSpPr>
        <p:spPr>
          <a:xfrm>
            <a:off x="1692981" y="33642021"/>
            <a:ext cx="0" cy="1029970"/>
          </a:xfrm>
          <a:prstGeom prst="straightConnector1">
            <a:avLst/>
          </a:prstGeom>
          <a:ln w="76200">
            <a:solidFill>
              <a:srgbClr val="F6A72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4" r="6018" b="10470"/>
          <a:stretch/>
        </p:blipFill>
        <p:spPr>
          <a:xfrm>
            <a:off x="25918976" y="634894"/>
            <a:ext cx="3806366" cy="4544213"/>
          </a:xfrm>
          <a:prstGeom prst="rect">
            <a:avLst/>
          </a:prstGeom>
        </p:spPr>
      </p:pic>
      <p:sp>
        <p:nvSpPr>
          <p:cNvPr id="296" name="Rectangle à coins arrondis 295"/>
          <p:cNvSpPr/>
          <p:nvPr/>
        </p:nvSpPr>
        <p:spPr>
          <a:xfrm>
            <a:off x="9301346" y="20514147"/>
            <a:ext cx="4884282" cy="1856226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94" name="Rectangle à coins arrondis 293"/>
          <p:cNvSpPr/>
          <p:nvPr/>
        </p:nvSpPr>
        <p:spPr>
          <a:xfrm>
            <a:off x="9289082" y="23396373"/>
            <a:ext cx="5371325" cy="2358142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67" name="Rectangle à coins arrondis 366"/>
          <p:cNvSpPr/>
          <p:nvPr/>
        </p:nvSpPr>
        <p:spPr>
          <a:xfrm>
            <a:off x="5010442" y="30007123"/>
            <a:ext cx="4664500" cy="1849077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9010163" y="11999502"/>
            <a:ext cx="10889502" cy="8774945"/>
          </a:xfrm>
          <a:prstGeom prst="rect">
            <a:avLst/>
          </a:prstGeom>
        </p:spPr>
      </p:pic>
      <p:pic>
        <p:nvPicPr>
          <p:cNvPr id="51" name="Image 50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444556" y="15888878"/>
            <a:ext cx="4712747" cy="1654174"/>
          </a:xfrm>
          <a:prstGeom prst="rect">
            <a:avLst/>
          </a:prstGeom>
        </p:spPr>
      </p:pic>
      <p:sp>
        <p:nvSpPr>
          <p:cNvPr id="58" name="ZoneTexte 57"/>
          <p:cNvSpPr txBox="1"/>
          <p:nvPr/>
        </p:nvSpPr>
        <p:spPr>
          <a:xfrm>
            <a:off x="1974574" y="31248626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28" name="ZoneTexte 27"/>
          <p:cNvSpPr txBox="1"/>
          <p:nvPr/>
        </p:nvSpPr>
        <p:spPr>
          <a:xfrm>
            <a:off x="15353253" y="42208629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29" name="ZoneTexte 28"/>
          <p:cNvSpPr txBox="1"/>
          <p:nvPr/>
        </p:nvSpPr>
        <p:spPr>
          <a:xfrm>
            <a:off x="15423067" y="41977266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35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poster Umons">
  <a:themeElements>
    <a:clrScheme name="UMon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ABCC"/>
      </a:accent1>
      <a:accent2>
        <a:srgbClr val="C40039"/>
      </a:accent2>
      <a:accent3>
        <a:srgbClr val="A5A5A5"/>
      </a:accent3>
      <a:accent4>
        <a:srgbClr val="94CD7E"/>
      </a:accent4>
      <a:accent5>
        <a:srgbClr val="8DB3E2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rmAutofit fontScale="92500" lnSpcReduction="10000"/>
      </a:bodyPr>
      <a:lstStyle>
        <a:defPPr marL="342900" marR="0" indent="-34290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sz="2800" b="0" i="0" u="none" strike="noStrike" kern="1200" cap="none" spc="0" normalizeH="0" baseline="0" noProof="0" dirty="0" smtClean="0">
            <a:ln>
              <a:noFill/>
            </a:ln>
            <a:solidFill>
              <a:srgbClr val="808080"/>
            </a:solidFill>
            <a:effectLst/>
            <a:uLnTx/>
            <a:uFillTx/>
            <a:latin typeface="Calibri" pitchFamily="34" charset="0"/>
            <a:ea typeface="Calibri" pitchFamily="34" charset="0"/>
            <a:cs typeface="Times New Roman" pitchFamily="18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poster Umons</Template>
  <TotalTime>26538</TotalTime>
  <Words>374</Words>
  <Application>Microsoft Macintosh PowerPoint</Application>
  <PresentationFormat>Personnalisé</PresentationFormat>
  <Paragraphs>112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10" baseType="lpstr">
      <vt:lpstr>Calibri</vt:lpstr>
      <vt:lpstr>Cambria</vt:lpstr>
      <vt:lpstr>Century Gothic</vt:lpstr>
      <vt:lpstr>Helvetica</vt:lpstr>
      <vt:lpstr>Times New Roman</vt:lpstr>
      <vt:lpstr>Verdana</vt:lpstr>
      <vt:lpstr>Wingdings</vt:lpstr>
      <vt:lpstr>Arial</vt:lpstr>
      <vt:lpstr>Thème poster Umons</vt:lpstr>
      <vt:lpstr>Présentation PowerPoint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Florian Boon</dc:creator>
  <cp:lastModifiedBy>Guyliann ENGELS</cp:lastModifiedBy>
  <cp:revision>853</cp:revision>
  <cp:lastPrinted>2018-06-28T10:49:14Z</cp:lastPrinted>
  <dcterms:created xsi:type="dcterms:W3CDTF">2010-03-01T10:05:47Z</dcterms:created>
  <dcterms:modified xsi:type="dcterms:W3CDTF">2018-06-28T13:02:36Z</dcterms:modified>
</cp:coreProperties>
</file>

<file path=docProps/thumbnail.jpeg>
</file>